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Work Sans Medium"/>
      <p:regular r:id="rId31"/>
      <p:bold r:id="rId32"/>
      <p:italic r:id="rId33"/>
      <p:boldItalic r:id="rId34"/>
    </p:embeddedFont>
    <p:embeddedFont>
      <p:font typeface="Work Sans"/>
      <p:regular r:id="rId35"/>
      <p:bold r:id="rId36"/>
      <p:italic r:id="rId37"/>
      <p:boldItalic r:id="rId38"/>
    </p:embeddedFont>
    <p:embeddedFont>
      <p:font typeface="Work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zMsiLcCSSTYc93dtyf6pxj36E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98DD17-D724-427B-9CB3-806394CAFCC2}">
  <a:tblStyle styleId="{8B98DD17-D724-427B-9CB3-806394CAFC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Light-bold.fntdata"/><Relationship Id="rId20" Type="http://schemas.openxmlformats.org/officeDocument/2006/relationships/slide" Target="slides/slide15.xml"/><Relationship Id="rId42" Type="http://schemas.openxmlformats.org/officeDocument/2006/relationships/font" Target="fonts/WorkSansLight-boldItalic.fntdata"/><Relationship Id="rId41" Type="http://schemas.openxmlformats.org/officeDocument/2006/relationships/font" Target="fonts/WorkSansLight-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WorkSansMedium-italic.fntdata"/><Relationship Id="rId10" Type="http://schemas.openxmlformats.org/officeDocument/2006/relationships/slide" Target="slides/slide5.xml"/><Relationship Id="rId32" Type="http://schemas.openxmlformats.org/officeDocument/2006/relationships/font" Target="fonts/WorkSansMedium-bold.fntdata"/><Relationship Id="rId13" Type="http://schemas.openxmlformats.org/officeDocument/2006/relationships/slide" Target="slides/slide8.xml"/><Relationship Id="rId35" Type="http://schemas.openxmlformats.org/officeDocument/2006/relationships/font" Target="fonts/WorkSans-regular.fntdata"/><Relationship Id="rId12" Type="http://schemas.openxmlformats.org/officeDocument/2006/relationships/slide" Target="slides/slide7.xml"/><Relationship Id="rId34" Type="http://schemas.openxmlformats.org/officeDocument/2006/relationships/font" Target="fonts/WorkSansMedium-boldItalic.fntdata"/><Relationship Id="rId15" Type="http://schemas.openxmlformats.org/officeDocument/2006/relationships/slide" Target="slides/slide10.xml"/><Relationship Id="rId37" Type="http://schemas.openxmlformats.org/officeDocument/2006/relationships/font" Target="fonts/WorkSans-italic.fntdata"/><Relationship Id="rId14" Type="http://schemas.openxmlformats.org/officeDocument/2006/relationships/slide" Target="slides/slide9.xml"/><Relationship Id="rId36" Type="http://schemas.openxmlformats.org/officeDocument/2006/relationships/font" Target="fonts/WorkSans-bold.fntdata"/><Relationship Id="rId17" Type="http://schemas.openxmlformats.org/officeDocument/2006/relationships/slide" Target="slides/slide12.xml"/><Relationship Id="rId39" Type="http://schemas.openxmlformats.org/officeDocument/2006/relationships/font" Target="fonts/WorkSansLight-regular.fntdata"/><Relationship Id="rId16" Type="http://schemas.openxmlformats.org/officeDocument/2006/relationships/slide" Target="slides/slide11.xml"/><Relationship Id="rId38" Type="http://schemas.openxmlformats.org/officeDocument/2006/relationships/font" Target="fonts/Work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c2a3d69b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31c2a3d69b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4726037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2a4726037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47260372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a4726037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65ce1a54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d65ce1a54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d65ce1a54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65ce1a54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65ce1a54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d65ce1a54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65ce1a54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d65ce1a54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d65ce1a54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6b279a3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66b279a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6b279a38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6b279a3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66b279a3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d66b279a3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c2a3d69b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31c2a3d69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 Id="rId6"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8.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20.jpg"/><Relationship Id="rId6" Type="http://schemas.openxmlformats.org/officeDocument/2006/relationships/image" Target="../media/image8.png"/></Relationships>
</file>

<file path=ppt/slides/_rels/slide24.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jp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docs.google.com/spreadsheets/d/1I2GB9Lw-8ZHv_jxfRWmvDK1U-fxJbzZi/edit?gid=283241728#gid=283241728" TargetMode="External"/><Relationship Id="rId5" Type="http://schemas.openxmlformats.org/officeDocument/2006/relationships/image" Target="../media/image20.jp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1" name="Google Shape;101;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02" name="Google Shape;102;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03" name="Google Shape;103;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31c2a3d69bc_0_10"/>
          <p:cNvSpPr txBox="1"/>
          <p:nvPr/>
        </p:nvSpPr>
        <p:spPr>
          <a:xfrm>
            <a:off x="286350" y="2011850"/>
            <a:ext cx="11619300" cy="58953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900">
                <a:solidFill>
                  <a:schemeClr val="dk1"/>
                </a:solidFill>
                <a:latin typeface="Work Sans"/>
                <a:ea typeface="Work Sans"/>
                <a:cs typeface="Work Sans"/>
                <a:sym typeface="Work Sans"/>
              </a:rPr>
              <a:t>Sin embargo, esta </a:t>
            </a:r>
            <a:r>
              <a:rPr b="1" lang="es-MX" sz="2900">
                <a:solidFill>
                  <a:schemeClr val="dk1"/>
                </a:solidFill>
                <a:latin typeface="Work Sans"/>
                <a:ea typeface="Work Sans"/>
                <a:cs typeface="Work Sans"/>
                <a:sym typeface="Work Sans"/>
              </a:rPr>
              <a:t>forma de realizar la comparación</a:t>
            </a:r>
            <a:r>
              <a:rPr lang="es-MX" sz="2900">
                <a:solidFill>
                  <a:schemeClr val="dk1"/>
                </a:solidFill>
                <a:latin typeface="Work Sans"/>
                <a:ea typeface="Work Sans"/>
                <a:cs typeface="Work Sans"/>
                <a:sym typeface="Work Sans"/>
              </a:rPr>
              <a:t> limita al consumidor, ya que </a:t>
            </a:r>
            <a:r>
              <a:rPr b="1" lang="es-MX" sz="2900">
                <a:solidFill>
                  <a:schemeClr val="dk1"/>
                </a:solidFill>
                <a:latin typeface="Work Sans"/>
                <a:ea typeface="Work Sans"/>
                <a:cs typeface="Work Sans"/>
                <a:sym typeface="Work Sans"/>
              </a:rPr>
              <a:t>no le permite acceder a información de otras plataformas</a:t>
            </a:r>
            <a:r>
              <a:rPr lang="es-MX" sz="2900">
                <a:solidFill>
                  <a:schemeClr val="dk1"/>
                </a:solidFill>
                <a:latin typeface="Work Sans"/>
                <a:ea typeface="Work Sans"/>
                <a:cs typeface="Work Sans"/>
                <a:sym typeface="Work Sans"/>
              </a:rPr>
              <a:t> desde un mismo sitio. Esto reduce la capacidad de tomar decisiones de comparar más eficientes y fundamentadas.</a:t>
            </a:r>
            <a:endParaRPr b="1"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p:txBody>
      </p:sp>
      <p:pic>
        <p:nvPicPr>
          <p:cNvPr id="168" name="Google Shape;168;g31c2a3d69bc_0_1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9" name="Google Shape;169;g31c2a3d69bc_0_1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5"/>
          <p:cNvSpPr txBox="1"/>
          <p:nvPr>
            <p:ph idx="4294967295" type="title"/>
          </p:nvPr>
        </p:nvSpPr>
        <p:spPr>
          <a:xfrm>
            <a:off x="443411" y="2332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latin typeface="Work Sans Medium"/>
                <a:ea typeface="Work Sans Medium"/>
                <a:cs typeface="Work Sans Medium"/>
                <a:sym typeface="Work Sans Medium"/>
              </a:rPr>
              <a:t>Problema</a:t>
            </a:r>
            <a:endParaRPr/>
          </a:p>
        </p:txBody>
      </p:sp>
      <p:sp>
        <p:nvSpPr>
          <p:cNvPr id="175" name="Google Shape;175;p5"/>
          <p:cNvSpPr txBox="1"/>
          <p:nvPr/>
        </p:nvSpPr>
        <p:spPr>
          <a:xfrm>
            <a:off x="443400" y="2058025"/>
            <a:ext cx="11305200" cy="38712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None/>
            </a:pPr>
            <a:r>
              <a:rPr lang="es-MX" sz="2900">
                <a:solidFill>
                  <a:schemeClr val="dk1"/>
                </a:solidFill>
                <a:latin typeface="Work Sans"/>
                <a:ea typeface="Work Sans"/>
                <a:cs typeface="Work Sans"/>
                <a:sym typeface="Work Sans"/>
              </a:rPr>
              <a:t>¿Q</a:t>
            </a:r>
            <a:r>
              <a:rPr lang="es-MX" sz="2900">
                <a:solidFill>
                  <a:schemeClr val="dk1"/>
                </a:solidFill>
                <a:latin typeface="Work Sans"/>
                <a:ea typeface="Work Sans"/>
                <a:cs typeface="Work Sans"/>
                <a:sym typeface="Work Sans"/>
              </a:rPr>
              <a:t>ué </a:t>
            </a:r>
            <a:r>
              <a:rPr b="1" lang="es-MX" sz="2900">
                <a:solidFill>
                  <a:schemeClr val="dk1"/>
                </a:solidFill>
                <a:latin typeface="Work Sans"/>
                <a:ea typeface="Work Sans"/>
                <a:cs typeface="Work Sans"/>
                <a:sym typeface="Work Sans"/>
              </a:rPr>
              <a:t>elementos tecnológicos y digitales en programación</a:t>
            </a:r>
            <a:r>
              <a:rPr lang="es-MX" sz="2900">
                <a:solidFill>
                  <a:schemeClr val="dk1"/>
                </a:solidFill>
                <a:latin typeface="Work Sans"/>
                <a:ea typeface="Work Sans"/>
                <a:cs typeface="Work Sans"/>
                <a:sym typeface="Work Sans"/>
              </a:rPr>
              <a:t> se deben tener </a:t>
            </a:r>
            <a:r>
              <a:rPr b="1" lang="es-MX" sz="2900">
                <a:solidFill>
                  <a:schemeClr val="dk1"/>
                </a:solidFill>
                <a:latin typeface="Work Sans"/>
                <a:ea typeface="Work Sans"/>
                <a:cs typeface="Work Sans"/>
                <a:sym typeface="Work Sans"/>
              </a:rPr>
              <a:t>en cuenta</a:t>
            </a:r>
            <a:r>
              <a:rPr lang="es-MX" sz="2900">
                <a:solidFill>
                  <a:schemeClr val="dk1"/>
                </a:solidFill>
                <a:latin typeface="Work Sans"/>
                <a:ea typeface="Work Sans"/>
                <a:cs typeface="Work Sans"/>
                <a:sym typeface="Work Sans"/>
              </a:rPr>
              <a:t> para el </a:t>
            </a:r>
            <a:r>
              <a:rPr b="1" lang="es-MX" sz="2900">
                <a:solidFill>
                  <a:schemeClr val="dk1"/>
                </a:solidFill>
                <a:latin typeface="Work Sans"/>
                <a:ea typeface="Work Sans"/>
                <a:cs typeface="Work Sans"/>
                <a:sym typeface="Work Sans"/>
              </a:rPr>
              <a:t>desarrollo</a:t>
            </a:r>
            <a:r>
              <a:rPr lang="es-MX" sz="2900">
                <a:solidFill>
                  <a:schemeClr val="dk1"/>
                </a:solidFill>
                <a:latin typeface="Work Sans"/>
                <a:ea typeface="Work Sans"/>
                <a:cs typeface="Work Sans"/>
                <a:sym typeface="Work Sans"/>
              </a:rPr>
              <a:t> de un sistema de información web que permita a los consumidores colombianos </a:t>
            </a:r>
            <a:r>
              <a:rPr b="1" lang="es-MX" sz="2900">
                <a:solidFill>
                  <a:schemeClr val="dk1"/>
                </a:solidFill>
                <a:latin typeface="Work Sans"/>
                <a:ea typeface="Work Sans"/>
                <a:cs typeface="Work Sans"/>
                <a:sym typeface="Work Sans"/>
              </a:rPr>
              <a:t>tomar</a:t>
            </a:r>
            <a:r>
              <a:rPr lang="es-MX" sz="2900">
                <a:solidFill>
                  <a:schemeClr val="dk1"/>
                </a:solidFill>
                <a:latin typeface="Work Sans"/>
                <a:ea typeface="Work Sans"/>
                <a:cs typeface="Work Sans"/>
                <a:sym typeface="Work Sans"/>
              </a:rPr>
              <a:t> decisiones efectivas al momento de </a:t>
            </a:r>
            <a:r>
              <a:rPr b="1" lang="es-MX" sz="2900">
                <a:solidFill>
                  <a:schemeClr val="dk1"/>
                </a:solidFill>
                <a:latin typeface="Work Sans"/>
                <a:ea typeface="Work Sans"/>
                <a:cs typeface="Work Sans"/>
                <a:sym typeface="Work Sans"/>
              </a:rPr>
              <a:t>comparar</a:t>
            </a:r>
            <a:r>
              <a:rPr lang="es-MX" sz="2900">
                <a:solidFill>
                  <a:schemeClr val="dk1"/>
                </a:solidFill>
                <a:latin typeface="Work Sans"/>
                <a:ea typeface="Work Sans"/>
                <a:cs typeface="Work Sans"/>
                <a:sym typeface="Work Sans"/>
              </a:rPr>
              <a:t> un producto en línea?</a:t>
            </a:r>
            <a:br>
              <a:rPr lang="es-MX" sz="2000">
                <a:solidFill>
                  <a:schemeClr val="dk1"/>
                </a:solidFill>
                <a:latin typeface="Work Sans"/>
                <a:ea typeface="Work Sans"/>
                <a:cs typeface="Work Sans"/>
                <a:sym typeface="Work Sans"/>
              </a:rPr>
            </a:br>
            <a:endParaRPr sz="2800">
              <a:solidFill>
                <a:schemeClr val="dk1"/>
              </a:solidFill>
              <a:latin typeface="Work Sans Light"/>
              <a:ea typeface="Work Sans Light"/>
              <a:cs typeface="Work Sans Light"/>
              <a:sym typeface="Work Sans Light"/>
            </a:endParaRPr>
          </a:p>
        </p:txBody>
      </p:sp>
      <p:pic>
        <p:nvPicPr>
          <p:cNvPr id="176" name="Google Shape;176;p5"/>
          <p:cNvPicPr preferRelativeResize="0"/>
          <p:nvPr/>
        </p:nvPicPr>
        <p:blipFill>
          <a:blip r:embed="rId3">
            <a:alphaModFix/>
          </a:blip>
          <a:stretch>
            <a:fillRect/>
          </a:stretch>
        </p:blipFill>
        <p:spPr>
          <a:xfrm>
            <a:off x="8571901" y="233263"/>
            <a:ext cx="1080000" cy="1080000"/>
          </a:xfrm>
          <a:prstGeom prst="rect">
            <a:avLst/>
          </a:prstGeom>
          <a:noFill/>
          <a:ln>
            <a:noFill/>
          </a:ln>
        </p:spPr>
      </p:pic>
      <p:pic>
        <p:nvPicPr>
          <p:cNvPr id="177" name="Google Shape;177;p5"/>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p:nvPr/>
        </p:nvSpPr>
        <p:spPr>
          <a:xfrm>
            <a:off x="1314043" y="473765"/>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7"/>
          <p:cNvSpPr txBox="1"/>
          <p:nvPr/>
        </p:nvSpPr>
        <p:spPr>
          <a:xfrm>
            <a:off x="1039184" y="220711"/>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84" name="Google Shape;184;p7"/>
          <p:cNvSpPr txBox="1"/>
          <p:nvPr/>
        </p:nvSpPr>
        <p:spPr>
          <a:xfrm>
            <a:off x="479800" y="963200"/>
            <a:ext cx="6658800" cy="2139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Clr>
                <a:srgbClr val="000000"/>
              </a:buClr>
              <a:buSzPts val="1600"/>
              <a:buFont typeface="Arial"/>
              <a:buNone/>
            </a:pPr>
            <a:r>
              <a:rPr b="1" lang="es-MX" sz="1900">
                <a:solidFill>
                  <a:schemeClr val="dk1"/>
                </a:solidFill>
                <a:latin typeface="Work Sans"/>
                <a:ea typeface="Work Sans"/>
                <a:cs typeface="Work Sans"/>
                <a:sym typeface="Work Sans"/>
              </a:rPr>
              <a:t>Desarrollar un Sistema de Información Web</a:t>
            </a:r>
            <a:r>
              <a:rPr lang="es-MX" sz="1900">
                <a:solidFill>
                  <a:schemeClr val="dk1"/>
                </a:solidFill>
                <a:latin typeface="Work Sans Light"/>
                <a:ea typeface="Work Sans Light"/>
                <a:cs typeface="Work Sans Light"/>
                <a:sym typeface="Work Sans Light"/>
              </a:rPr>
              <a:t> llamado 'LuckasEnt' para el </a:t>
            </a:r>
            <a:r>
              <a:rPr lang="es-MX" sz="1900">
                <a:solidFill>
                  <a:schemeClr val="dk1"/>
                </a:solidFill>
                <a:latin typeface="Work Sans Light"/>
                <a:ea typeface="Work Sans Light"/>
                <a:cs typeface="Work Sans Light"/>
                <a:sym typeface="Work Sans Light"/>
              </a:rPr>
              <a:t>Análisis,</a:t>
            </a:r>
            <a:r>
              <a:rPr lang="es-MX" sz="1900">
                <a:solidFill>
                  <a:schemeClr val="dk1"/>
                </a:solidFill>
                <a:latin typeface="Work Sans Light"/>
                <a:ea typeface="Work Sans Light"/>
                <a:cs typeface="Work Sans Light"/>
                <a:sym typeface="Work Sans Light"/>
              </a:rPr>
              <a:t> soporte de Precios y Productos, frente a la toma de decisiones en los procesos</a:t>
            </a:r>
            <a:r>
              <a:rPr lang="es-MX" sz="1900">
                <a:solidFill>
                  <a:schemeClr val="dk1"/>
                </a:solidFill>
                <a:latin typeface="Work Sans Light"/>
                <a:ea typeface="Work Sans Light"/>
                <a:cs typeface="Work Sans Light"/>
                <a:sym typeface="Work Sans Light"/>
              </a:rPr>
              <a:t> de abastecimiento de retailers en Colombia</a:t>
            </a:r>
            <a:r>
              <a:rPr lang="es-MX" sz="1900">
                <a:solidFill>
                  <a:schemeClr val="dk1"/>
                </a:solidFill>
                <a:latin typeface="Work Sans Light"/>
                <a:ea typeface="Work Sans Light"/>
                <a:cs typeface="Work Sans Light"/>
                <a:sym typeface="Work Sans Light"/>
              </a:rPr>
              <a:t>, </a:t>
            </a:r>
            <a:r>
              <a:rPr lang="es-MX" sz="1900">
                <a:solidFill>
                  <a:schemeClr val="dk1"/>
                </a:solidFill>
                <a:latin typeface="Work Sans Light"/>
                <a:ea typeface="Work Sans Light"/>
                <a:cs typeface="Work Sans Light"/>
                <a:sym typeface="Work Sans Light"/>
              </a:rPr>
              <a:t>mediante el</a:t>
            </a:r>
            <a:r>
              <a:rPr lang="es-MX" sz="1900">
                <a:solidFill>
                  <a:schemeClr val="dk1"/>
                </a:solidFill>
                <a:latin typeface="Work Sans Light"/>
                <a:ea typeface="Work Sans Light"/>
                <a:cs typeface="Work Sans Light"/>
                <a:sym typeface="Work Sans Light"/>
              </a:rPr>
              <a:t> web scraping.</a:t>
            </a:r>
            <a:endParaRPr b="0" i="0" sz="1900" u="none" cap="none" strike="noStrike">
              <a:solidFill>
                <a:schemeClr val="dk1"/>
              </a:solidFill>
              <a:latin typeface="Work Sans Light"/>
              <a:ea typeface="Work Sans Light"/>
              <a:cs typeface="Work Sans Light"/>
              <a:sym typeface="Work Sans Light"/>
            </a:endParaRPr>
          </a:p>
        </p:txBody>
      </p:sp>
      <p:pic>
        <p:nvPicPr>
          <p:cNvPr id="185" name="Google Shape;185;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86" name="Google Shape;186;p7"/>
          <p:cNvSpPr/>
          <p:nvPr/>
        </p:nvSpPr>
        <p:spPr>
          <a:xfrm>
            <a:off x="1314046" y="349078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7"/>
          <p:cNvSpPr txBox="1"/>
          <p:nvPr/>
        </p:nvSpPr>
        <p:spPr>
          <a:xfrm>
            <a:off x="1403155" y="323285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88" name="Google Shape;188;p7"/>
          <p:cNvSpPr txBox="1"/>
          <p:nvPr/>
        </p:nvSpPr>
        <p:spPr>
          <a:xfrm>
            <a:off x="764375" y="4004600"/>
            <a:ext cx="6298500" cy="31092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a:t>
            </a:r>
            <a:r>
              <a:rPr lang="es-MX" sz="1900">
                <a:solidFill>
                  <a:schemeClr val="dk1"/>
                </a:solidFill>
                <a:latin typeface="Work Sans Light"/>
                <a:ea typeface="Work Sans Light"/>
                <a:cs typeface="Work Sans Light"/>
                <a:sym typeface="Work Sans Light"/>
              </a:rPr>
              <a:t> </a:t>
            </a:r>
            <a:r>
              <a:rPr b="1" lang="es-MX" sz="1900">
                <a:solidFill>
                  <a:schemeClr val="dk1"/>
                </a:solidFill>
                <a:latin typeface="Work Sans"/>
                <a:ea typeface="Work Sans"/>
                <a:cs typeface="Work Sans"/>
                <a:sym typeface="Work Sans"/>
              </a:rPr>
              <a:t>usuarios del Sistema</a:t>
            </a:r>
            <a:r>
              <a:rPr lang="es-MX" sz="1900">
                <a:solidFill>
                  <a:schemeClr val="dk1"/>
                </a:solidFill>
                <a:latin typeface="Work Sans Light"/>
                <a:ea typeface="Work Sans Light"/>
                <a:cs typeface="Work Sans Light"/>
                <a:sym typeface="Work Sans Light"/>
              </a:rPr>
              <a:t> LuckasEnt</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productos de la plataforma Mercado libre</a:t>
            </a:r>
            <a:r>
              <a:rPr lang="es-MX" sz="1900">
                <a:solidFill>
                  <a:schemeClr val="dk1"/>
                </a:solidFill>
                <a:latin typeface="Work Sans Light"/>
                <a:ea typeface="Work Sans Light"/>
                <a:cs typeface="Work Sans Light"/>
                <a:sym typeface="Work Sans Light"/>
              </a:rPr>
              <a:t> a traves del sistema LuckasEnt</a:t>
            </a:r>
            <a:r>
              <a:rPr lang="es-MX" sz="1900">
                <a:solidFill>
                  <a:schemeClr val="dk1"/>
                </a:solidFill>
                <a:latin typeface="Work Sans Light"/>
                <a:ea typeface="Work Sans Light"/>
                <a:cs typeface="Work Sans Light"/>
                <a:sym typeface="Work Sans Light"/>
              </a:rPr>
              <a: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reportes graficos e Impresos de los productos</a:t>
            </a:r>
            <a:r>
              <a:rPr lang="es-MX" sz="1900">
                <a:solidFill>
                  <a:schemeClr val="dk1"/>
                </a:solidFill>
                <a:latin typeface="Work Sans Light"/>
                <a:ea typeface="Work Sans Light"/>
                <a:cs typeface="Work Sans Light"/>
                <a:sym typeface="Work Sans Light"/>
              </a:rPr>
              <a:t> de Mercado libre a través del sistema LuckasEnt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94" name="Google Shape;194;p8"/>
          <p:cNvSpPr txBox="1"/>
          <p:nvPr/>
        </p:nvSpPr>
        <p:spPr>
          <a:xfrm>
            <a:off x="242950" y="1937174"/>
            <a:ext cx="11447400" cy="41559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100">
                <a:solidFill>
                  <a:schemeClr val="dk1"/>
                </a:solidFill>
                <a:latin typeface="Work Sans Light"/>
                <a:ea typeface="Work Sans Light"/>
                <a:cs typeface="Work Sans Light"/>
                <a:sym typeface="Work Sans Light"/>
              </a:rPr>
              <a:t>La meta de este sistema informático denominado LuckasEnt consiste en </a:t>
            </a:r>
            <a:r>
              <a:rPr b="1" lang="es-MX" sz="2100">
                <a:solidFill>
                  <a:schemeClr val="dk1"/>
                </a:solidFill>
                <a:latin typeface="Work Sans"/>
                <a:ea typeface="Work Sans"/>
                <a:cs typeface="Work Sans"/>
                <a:sym typeface="Work Sans"/>
              </a:rPr>
              <a:t>ofrecer a los usuarios en una fuente cierta para la comparación de los precios de los productos que pueden obtener en diferentes retails</a:t>
            </a:r>
            <a:r>
              <a:rPr lang="es-MX" sz="2100">
                <a:solidFill>
                  <a:schemeClr val="dk1"/>
                </a:solidFill>
                <a:latin typeface="Work Sans Light"/>
                <a:ea typeface="Work Sans Light"/>
                <a:cs typeface="Work Sans Light"/>
                <a:sym typeface="Work Sans Light"/>
              </a:rPr>
              <a:t> como Tiendas Makro, Tiendas Alkosto, Supertiendas, Mercado libre, entre otros, de tal forma, en el momento de realizar las compras, puedan buscar, la que mejor conserva de su presupuesto en el momento de realizar las compras. </a:t>
            </a:r>
            <a:endParaRPr sz="12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195" name="Google Shape;195;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196" name="Google Shape;196;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31a45031e24_0_4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02" name="Google Shape;202;g31a45031e24_0_41"/>
          <p:cNvSpPr txBox="1"/>
          <p:nvPr/>
        </p:nvSpPr>
        <p:spPr>
          <a:xfrm>
            <a:off x="350425" y="1617800"/>
            <a:ext cx="11043900" cy="54258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Para </a:t>
            </a:r>
            <a:r>
              <a:rPr b="1" lang="es-MX" sz="2300">
                <a:solidFill>
                  <a:schemeClr val="dk1"/>
                </a:solidFill>
                <a:latin typeface="Work Sans"/>
                <a:ea typeface="Work Sans"/>
                <a:cs typeface="Work Sans"/>
                <a:sym typeface="Work Sans"/>
              </a:rPr>
              <a:t>abordar las dificultades planteadas</a:t>
            </a:r>
            <a:r>
              <a:rPr lang="es-MX" sz="2300">
                <a:solidFill>
                  <a:schemeClr val="dk1"/>
                </a:solidFill>
                <a:latin typeface="Work Sans"/>
                <a:ea typeface="Work Sans"/>
                <a:cs typeface="Work Sans"/>
                <a:sym typeface="Work Sans"/>
              </a:rPr>
              <a:t> y aprovechar las oportunidades identificadas, el sistema </a:t>
            </a:r>
            <a:r>
              <a:rPr b="1" lang="es-MX" sz="2300">
                <a:solidFill>
                  <a:schemeClr val="dk1"/>
                </a:solidFill>
                <a:latin typeface="Work Sans"/>
                <a:ea typeface="Work Sans"/>
                <a:cs typeface="Work Sans"/>
                <a:sym typeface="Work Sans"/>
              </a:rPr>
              <a:t>LuckasEnt se plantea</a:t>
            </a:r>
            <a:r>
              <a:rPr lang="es-MX" sz="2300">
                <a:solidFill>
                  <a:schemeClr val="dk1"/>
                </a:solidFill>
                <a:latin typeface="Work Sans"/>
                <a:ea typeface="Work Sans"/>
                <a:cs typeface="Work Sans"/>
                <a:sym typeface="Work Sans"/>
              </a:rPr>
              <a:t> como una </a:t>
            </a:r>
            <a:r>
              <a:rPr b="1" lang="es-MX" sz="2300">
                <a:solidFill>
                  <a:schemeClr val="dk1"/>
                </a:solidFill>
                <a:latin typeface="Work Sans"/>
                <a:ea typeface="Work Sans"/>
                <a:cs typeface="Work Sans"/>
                <a:sym typeface="Work Sans"/>
              </a:rPr>
              <a:t>solución</a:t>
            </a:r>
            <a:r>
              <a:rPr lang="es-MX" sz="2300">
                <a:solidFill>
                  <a:schemeClr val="dk1"/>
                </a:solidFill>
                <a:latin typeface="Work Sans"/>
                <a:ea typeface="Work Sans"/>
                <a:cs typeface="Work Sans"/>
                <a:sym typeface="Work Sans"/>
              </a:rPr>
              <a:t> integral con los siguientes objetivos:</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Gestión de usuarios:</a:t>
            </a:r>
            <a:endParaRPr b="1" sz="23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LuckasEnt permitirá gestionar de forma eficiente a los usuarios registrados, asegurando un manejo seguro de sus datos, acceso personalizado, y facilitando la interacción con las funcionalidades de la plataforma.</a:t>
            </a:r>
            <a:endParaRPr sz="23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p:txBody>
      </p:sp>
      <p:pic>
        <p:nvPicPr>
          <p:cNvPr id="203" name="Google Shape;203;g31a45031e24_0_4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04" name="Google Shape;204;g31a45031e24_0_4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2a472603724_0_0"/>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10" name="Google Shape;210;g2a472603724_0_0"/>
          <p:cNvSpPr txBox="1"/>
          <p:nvPr/>
        </p:nvSpPr>
        <p:spPr>
          <a:xfrm>
            <a:off x="192075" y="1046300"/>
            <a:ext cx="11043900" cy="61416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productos de Mercado Libre:</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LuckasEnt ofrecerá herramientas para integrar y gestionar los productos disponibles en la plataforma Mercado Libre. Esto incluirá opciones como agregar, actualizar, y eliminar productos, así como consultar información detallada de inventarios en tiempo real.</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reportes gráficos e impresos:</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El sistema proporcionará módulos avanzados para generar reportes visuales e impresos relacionados con los productos de Mercado Libre. Esto permitirá a los usuarios tomar decisiones basadas en análisis de datos, tendencias de consumo, y desempeño comercial.</a:t>
            </a:r>
            <a:endParaRPr sz="21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1" name="Google Shape;211;g2a472603724_0_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12" name="Google Shape;212;g2a472603724_0_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g31a45031e24_0_5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18" name="Google Shape;218;g31a45031e24_0_51"/>
          <p:cNvSpPr txBox="1"/>
          <p:nvPr/>
        </p:nvSpPr>
        <p:spPr>
          <a:xfrm>
            <a:off x="649750" y="1569700"/>
            <a:ext cx="10767300" cy="5979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200">
                <a:solidFill>
                  <a:schemeClr val="dk1"/>
                </a:solidFill>
                <a:latin typeface="Work Sans"/>
                <a:ea typeface="Work Sans"/>
                <a:cs typeface="Work Sans"/>
                <a:sym typeface="Work Sans"/>
              </a:rPr>
              <a:t>Con base a lo anterior, </a:t>
            </a:r>
            <a:r>
              <a:rPr b="1" lang="es-MX" sz="2200">
                <a:solidFill>
                  <a:schemeClr val="dk1"/>
                </a:solidFill>
                <a:latin typeface="Work Sans"/>
                <a:ea typeface="Work Sans"/>
                <a:cs typeface="Work Sans"/>
                <a:sym typeface="Work Sans"/>
              </a:rPr>
              <a:t>los beneficiarios y beneficios</a:t>
            </a:r>
            <a:r>
              <a:rPr lang="es-MX" sz="2200">
                <a:solidFill>
                  <a:schemeClr val="dk1"/>
                </a:solidFill>
                <a:latin typeface="Work Sans"/>
                <a:ea typeface="Work Sans"/>
                <a:cs typeface="Work Sans"/>
                <a:sym typeface="Work Sans"/>
              </a:rPr>
              <a:t> esperados: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Consumidores: </a:t>
            </a:r>
            <a:r>
              <a:rPr lang="es-MX" sz="2200">
                <a:solidFill>
                  <a:schemeClr val="dk1"/>
                </a:solidFill>
                <a:latin typeface="Work Sans"/>
                <a:ea typeface="Work Sans"/>
                <a:cs typeface="Work Sans"/>
                <a:sym typeface="Work Sans"/>
              </a:rPr>
              <a:t>Mejor acceso a información detallada de productos esenciales, facilitando decisiones de compra.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Vendedores de Mercado Libre: </a:t>
            </a:r>
            <a:r>
              <a:rPr lang="es-MX" sz="2200">
                <a:solidFill>
                  <a:schemeClr val="dk1"/>
                </a:solidFill>
                <a:latin typeface="Work Sans"/>
                <a:ea typeface="Work Sans"/>
                <a:cs typeface="Work Sans"/>
                <a:sym typeface="Work Sans"/>
              </a:rPr>
              <a:t>Herramientas para consultar inventarios, mejorar el posicionamiento de productos y optimizar la logística.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Empresas y analistas de mercado:</a:t>
            </a:r>
            <a:r>
              <a:rPr lang="es-MX" sz="2200">
                <a:solidFill>
                  <a:schemeClr val="dk1"/>
                </a:solidFill>
                <a:latin typeface="Work Sans"/>
                <a:ea typeface="Work Sans"/>
                <a:cs typeface="Work Sans"/>
                <a:sym typeface="Work Sans"/>
              </a:rPr>
              <a:t> Datos gráficos y estadísticos que apoyen estrategias de marketing y pronósticos económicos.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9" name="Google Shape;219;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0" name="Google Shape;220;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2a472603724_0_7"/>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26" name="Google Shape;226;g2a472603724_0_7"/>
          <p:cNvSpPr txBox="1"/>
          <p:nvPr/>
        </p:nvSpPr>
        <p:spPr>
          <a:xfrm>
            <a:off x="649750" y="1569700"/>
            <a:ext cx="5994000" cy="50949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500">
                <a:solidFill>
                  <a:schemeClr val="dk1"/>
                </a:solidFill>
                <a:latin typeface="Work Sans"/>
                <a:ea typeface="Work Sans"/>
                <a:cs typeface="Work Sans"/>
                <a:sym typeface="Work Sans"/>
              </a:rPr>
              <a:t>En definitiva, LuckasEnt pretende convertirse en una solución eficiente y práctica para facilitar la gestión de productos y usuarios en plataformas digitales, maximizando beneficios y adaptándose a las necesidades del mercado.</a:t>
            </a:r>
            <a:endParaRPr sz="2500">
              <a:solidFill>
                <a:schemeClr val="dk1"/>
              </a:solidFill>
              <a:latin typeface="Work Sans"/>
              <a:ea typeface="Work Sans"/>
              <a:cs typeface="Work Sans"/>
              <a:sym typeface="Work Sans"/>
            </a:endParaRPr>
          </a:p>
        </p:txBody>
      </p:sp>
      <p:pic>
        <p:nvPicPr>
          <p:cNvPr id="227" name="Google Shape;227;g2a472603724_0_7"/>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8" name="Google Shape;228;g2a472603724_0_7"/>
          <p:cNvPicPr preferRelativeResize="0"/>
          <p:nvPr/>
        </p:nvPicPr>
        <p:blipFill>
          <a:blip r:embed="rId5">
            <a:alphaModFix/>
          </a:blip>
          <a:stretch>
            <a:fillRect/>
          </a:stretch>
        </p:blipFill>
        <p:spPr>
          <a:xfrm>
            <a:off x="9640374" y="120062"/>
            <a:ext cx="1080000" cy="1080000"/>
          </a:xfrm>
          <a:prstGeom prst="rect">
            <a:avLst/>
          </a:prstGeom>
          <a:noFill/>
          <a:ln>
            <a:noFill/>
          </a:ln>
        </p:spPr>
      </p:pic>
      <p:pic>
        <p:nvPicPr>
          <p:cNvPr descr="Free Images : questions, question mark, quiz, confused, mysterious ..." id="229" name="Google Shape;229;g2a472603724_0_7"/>
          <p:cNvPicPr preferRelativeResize="0"/>
          <p:nvPr/>
        </p:nvPicPr>
        <p:blipFill>
          <a:blip r:embed="rId6">
            <a:alphaModFix/>
          </a:blip>
          <a:stretch>
            <a:fillRect/>
          </a:stretch>
        </p:blipFill>
        <p:spPr>
          <a:xfrm>
            <a:off x="6838850" y="1504838"/>
            <a:ext cx="5353160" cy="5353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35" name="Google Shape;235;p10"/>
          <p:cNvSpPr txBox="1"/>
          <p:nvPr/>
        </p:nvSpPr>
        <p:spPr>
          <a:xfrm>
            <a:off x="296153" y="1667521"/>
            <a:ext cx="11447400" cy="68649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600">
                <a:solidFill>
                  <a:schemeClr val="dk1"/>
                </a:solidFill>
                <a:latin typeface="Work Sans Light"/>
                <a:ea typeface="Work Sans Light"/>
                <a:cs typeface="Work Sans Light"/>
                <a:sym typeface="Work Sans Light"/>
              </a:rPr>
              <a:t>LuckasEnt es un software diseñado para comparar los precios de productos de la canasta básica en diferentes </a:t>
            </a:r>
            <a:r>
              <a:rPr lang="es-MX" sz="2600">
                <a:solidFill>
                  <a:schemeClr val="dk1"/>
                </a:solidFill>
                <a:latin typeface="Work Sans Light"/>
                <a:ea typeface="Work Sans Light"/>
                <a:cs typeface="Work Sans Light"/>
                <a:sym typeface="Work Sans Light"/>
              </a:rPr>
              <a:t>retailers</a:t>
            </a:r>
            <a:r>
              <a:rPr lang="es-MX" sz="2600">
                <a:solidFill>
                  <a:schemeClr val="dk1"/>
                </a:solidFill>
                <a:latin typeface="Work Sans Light"/>
                <a:ea typeface="Work Sans Light"/>
                <a:cs typeface="Work Sans Light"/>
                <a:sym typeface="Work Sans Light"/>
              </a:rPr>
              <a:t> en Colombia. A través de técnicas de web scraping, el sistema extrae datos de plataformas como Makro, Alkosto, Mercado Libre, entre otros, proporcionando a los usuarios una visión clara y actualizada de los precios.</a:t>
            </a:r>
            <a:endParaRPr sz="2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236" name="Google Shape;236;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37" name="Google Shape;237;p10"/>
          <p:cNvPicPr preferRelativeResize="0"/>
          <p:nvPr/>
        </p:nvPicPr>
        <p:blipFill>
          <a:blip r:embed="rId4">
            <a:alphaModFix/>
          </a:blip>
          <a:stretch>
            <a:fillRect/>
          </a:stretch>
        </p:blipFill>
        <p:spPr>
          <a:xfrm>
            <a:off x="9666149" y="233274"/>
            <a:ext cx="1080000" cy="108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44" name="Google Shape;244;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45" name="Google Shape;245;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46" name="Google Shape;246;g31a45031e24_1_1"/>
          <p:cNvSpPr txBox="1"/>
          <p:nvPr/>
        </p:nvSpPr>
        <p:spPr>
          <a:xfrm>
            <a:off x="372350" y="1667525"/>
            <a:ext cx="11447400" cy="5818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Work Sans"/>
                <a:ea typeface="Work Sans"/>
                <a:cs typeface="Work Sans"/>
                <a:sym typeface="Work Sans"/>
              </a:rPr>
              <a:t>El proyecto se enfoca en la comparación de precios de productos de la canasta básica en supermercados colombianos que cuenten con website, tomando en cuenta la justificación, se desarrolla lo siguiente.</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Almacenamiento de información:</a:t>
            </a:r>
            <a:r>
              <a:rPr lang="es-MX" sz="2000">
                <a:latin typeface="Work Sans"/>
                <a:ea typeface="Work Sans"/>
                <a:cs typeface="Work Sans"/>
                <a:sym typeface="Work Sans"/>
              </a:rPr>
              <a:t> Almacenar la información de precios en una base de datos NoSQL para gran manejo de datos.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Búsqueda de productos:</a:t>
            </a:r>
            <a:r>
              <a:rPr lang="es-MX" sz="2000">
                <a:latin typeface="Work Sans"/>
                <a:ea typeface="Work Sans"/>
                <a:cs typeface="Work Sans"/>
                <a:sym typeface="Work Sans"/>
              </a:rPr>
              <a:t> Permitir a los usuarios buscar productos por nombre y mostrar información detallada de los productos.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Filtro de información:</a:t>
            </a:r>
            <a:r>
              <a:rPr lang="es-MX" sz="2000">
                <a:latin typeface="Work Sans"/>
                <a:ea typeface="Work Sans"/>
                <a:cs typeface="Work Sans"/>
                <a:sym typeface="Work Sans"/>
              </a:rPr>
              <a:t> Permitir a los usuarios filtrar la información por supermercado, precio y ubicación.</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Productos: </a:t>
            </a:r>
            <a:r>
              <a:rPr lang="es-MX" sz="2000">
                <a:latin typeface="Work Sans"/>
                <a:ea typeface="Work Sans"/>
                <a:cs typeface="Work Sans"/>
                <a:sym typeface="Work Sans"/>
              </a:rPr>
              <a:t>Se limita a productos de la canasta básica.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Ubicación:</a:t>
            </a:r>
            <a:r>
              <a:rPr lang="es-MX" sz="2000">
                <a:latin typeface="Work Sans"/>
                <a:ea typeface="Work Sans"/>
                <a:cs typeface="Work Sans"/>
                <a:sym typeface="Work Sans"/>
              </a:rPr>
              <a:t> Los datos se recolectan de retailers en colombia.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d65ce1a54a_0_70"/>
          <p:cNvPicPr preferRelativeResize="0"/>
          <p:nvPr/>
        </p:nvPicPr>
        <p:blipFill>
          <a:blip r:embed="rId3">
            <a:alphaModFix/>
          </a:blip>
          <a:stretch>
            <a:fillRect/>
          </a:stretch>
        </p:blipFill>
        <p:spPr>
          <a:xfrm>
            <a:off x="5315425" y="1799275"/>
            <a:ext cx="2915599" cy="2915599"/>
          </a:xfrm>
          <a:prstGeom prst="rect">
            <a:avLst/>
          </a:prstGeom>
          <a:noFill/>
          <a:ln>
            <a:noFill/>
          </a:ln>
        </p:spPr>
      </p:pic>
      <p:sp>
        <p:nvSpPr>
          <p:cNvPr id="110" name="Google Shape;110;g2d65ce1a54a_0_70"/>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11" name="Google Shape;111;g2d65ce1a54a_0_70"/>
          <p:cNvPicPr preferRelativeResize="0"/>
          <p:nvPr/>
        </p:nvPicPr>
        <p:blipFill>
          <a:blip r:embed="rId4">
            <a:alphaModFix/>
          </a:blip>
          <a:stretch>
            <a:fillRect/>
          </a:stretch>
        </p:blipFill>
        <p:spPr>
          <a:xfrm>
            <a:off x="8318800" y="1799276"/>
            <a:ext cx="2759612" cy="29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3" name="Google Shape;253;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54" name="Google Shape;254;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55" name="Google Shape;255;g31a45031e24_0_58"/>
          <p:cNvSpPr txBox="1"/>
          <p:nvPr/>
        </p:nvSpPr>
        <p:spPr>
          <a:xfrm>
            <a:off x="372350" y="1667525"/>
            <a:ext cx="11447400" cy="55413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Funcionalidades:</a:t>
            </a:r>
            <a:r>
              <a:rPr lang="es-MX" sz="2000">
                <a:solidFill>
                  <a:schemeClr val="dk1"/>
                </a:solidFill>
                <a:latin typeface="Work Sans"/>
                <a:ea typeface="Work Sans"/>
                <a:cs typeface="Work Sans"/>
                <a:sym typeface="Work Sans"/>
              </a:rPr>
              <a:t> La versión inicial se centrará en la comparación de precios, dejando para futuras versiones funcionalidades más avanzadas como análisis de tendencias o recomendaciones personalizadas.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Fuentes de datos:</a:t>
            </a:r>
            <a:r>
              <a:rPr lang="es-MX" sz="2000">
                <a:solidFill>
                  <a:schemeClr val="dk1"/>
                </a:solidFill>
                <a:latin typeface="Work Sans"/>
                <a:ea typeface="Work Sans"/>
                <a:cs typeface="Work Sans"/>
                <a:sym typeface="Work Sans"/>
              </a:rPr>
              <a:t> Dependerá de la disponibilidad y estructura de los datos en las páginas web de los supermercados.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Ética y legalidad:</a:t>
            </a:r>
            <a:r>
              <a:rPr lang="es-MX" sz="2000">
                <a:solidFill>
                  <a:schemeClr val="dk1"/>
                </a:solidFill>
                <a:latin typeface="Work Sans"/>
                <a:ea typeface="Work Sans"/>
                <a:cs typeface="Work Sans"/>
                <a:sym typeface="Work Sans"/>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Visualización de datos:</a:t>
            </a:r>
            <a:r>
              <a:rPr lang="es-MX" sz="2000">
                <a:solidFill>
                  <a:schemeClr val="dk1"/>
                </a:solidFill>
                <a:latin typeface="Work Sans"/>
                <a:ea typeface="Work Sans"/>
                <a:cs typeface="Work Sans"/>
                <a:sym typeface="Work Sans"/>
              </a:rPr>
              <a:t> Mostrar la ubicación de las tiendas cercanas al usuario.</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rPr b="1" lang="es-MX" sz="2000">
                <a:solidFill>
                  <a:schemeClr val="dk1"/>
                </a:solidFill>
                <a:latin typeface="Work Sans"/>
                <a:ea typeface="Work Sans"/>
                <a:cs typeface="Work Sans"/>
                <a:sym typeface="Work Sans"/>
              </a:rPr>
              <a:t>Se enfoca en productos de la canasta familiar:</a:t>
            </a:r>
            <a:r>
              <a:rPr lang="es-MX" sz="2000">
                <a:solidFill>
                  <a:schemeClr val="dk1"/>
                </a:solidFill>
                <a:latin typeface="Work Sans Light"/>
                <a:ea typeface="Work Sans Light"/>
                <a:cs typeface="Work Sans Light"/>
                <a:sym typeface="Work Sans Light"/>
              </a:rPr>
              <a:t> No incluye otro tipo de productos.</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d65ce1a54a_0_7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62" name="Google Shape;262;g2d65ce1a54a_0_77"/>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3" name="Google Shape;263;g2d65ce1a54a_0_77"/>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64" name="Google Shape;264;g2d65ce1a54a_0_77"/>
          <p:cNvSpPr txBox="1"/>
          <p:nvPr/>
        </p:nvSpPr>
        <p:spPr>
          <a:xfrm>
            <a:off x="281400" y="1565925"/>
            <a:ext cx="11629200" cy="717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Supermercados específicos:</a:t>
            </a:r>
            <a:r>
              <a:rPr lang="es-MX" sz="2000">
                <a:solidFill>
                  <a:schemeClr val="dk1"/>
                </a:solidFill>
                <a:latin typeface="Work Sans Light"/>
                <a:ea typeface="Work Sans Light"/>
                <a:cs typeface="Work Sans Light"/>
                <a:sym typeface="Work Sans Light"/>
              </a:rPr>
              <a:t> Se limita a la información de precios de retailers en Colombia como Makro o Mercado Libre.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Ubicación geográfica:</a:t>
            </a:r>
            <a:r>
              <a:rPr lang="es-MX" sz="2000">
                <a:solidFill>
                  <a:schemeClr val="dk1"/>
                </a:solidFill>
                <a:latin typeface="Work Sans Light"/>
                <a:ea typeface="Work Sans Light"/>
                <a:cs typeface="Work Sans Light"/>
                <a:sym typeface="Work Sans Light"/>
              </a:rPr>
              <a:t> Se centra en Colombia.</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No incluye análisis de la calidad de los productos:</a:t>
            </a:r>
            <a:r>
              <a:rPr lang="es-MX" sz="2000">
                <a:solidFill>
                  <a:schemeClr val="dk1"/>
                </a:solidFill>
                <a:latin typeface="Work Sans Light"/>
                <a:ea typeface="Work Sans Light"/>
                <a:cs typeface="Work Sans Light"/>
                <a:sym typeface="Work Sans Light"/>
              </a:rPr>
              <a:t> Solo se comparan precios.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La versión premium con IA es una proyección a futuro:</a:t>
            </a:r>
            <a:r>
              <a:rPr lang="es-MX" sz="2000">
                <a:solidFill>
                  <a:schemeClr val="dk1"/>
                </a:solidFill>
                <a:latin typeface="Work Sans Light"/>
                <a:ea typeface="Work Sans Light"/>
                <a:cs typeface="Work Sans Light"/>
                <a:sym typeface="Work Sans Light"/>
              </a:rPr>
              <a:t> No está incluida en la primera versión del software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Integración con otros servicios: </a:t>
            </a:r>
            <a:r>
              <a:rPr lang="es-MX" sz="2000">
                <a:solidFill>
                  <a:schemeClr val="dk1"/>
                </a:solidFill>
                <a:latin typeface="Work Sans Light"/>
                <a:ea typeface="Work Sans Light"/>
                <a:cs typeface="Work Sans Light"/>
                <a:sym typeface="Work Sans Light"/>
              </a:rPr>
              <a:t>En una primera fase, no se integrarán con servicios de terceros como plataformas de pago o sistemas de lealtad.</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Desarrollo de una aplicación móvil nativa:</a:t>
            </a:r>
            <a:r>
              <a:rPr lang="es-MX" sz="2000">
                <a:solidFill>
                  <a:schemeClr val="dk1"/>
                </a:solidFill>
                <a:latin typeface="Work Sans Light"/>
                <a:ea typeface="Work Sans Light"/>
                <a:cs typeface="Work Sans Light"/>
                <a:sym typeface="Work Sans Light"/>
              </a:rPr>
              <a:t> Se priorizará el desarrollo de una versión web responsive, dejando la app móvil para futuras versiones.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sz="2000">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71" name="Google Shape;271;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72" name="Google Shape;272;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cxnSp>
        <p:nvCxnSpPr>
          <p:cNvPr id="273" name="Google Shape;273;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graphicFrame>
        <p:nvGraphicFramePr>
          <p:cNvPr id="274" name="Google Shape;274;g31a45031e24_0_66"/>
          <p:cNvGraphicFramePr/>
          <p:nvPr/>
        </p:nvGraphicFramePr>
        <p:xfrm>
          <a:off x="577850" y="1474275"/>
          <a:ext cx="3000000" cy="3000000"/>
        </p:xfrm>
        <a:graphic>
          <a:graphicData uri="http://schemas.openxmlformats.org/drawingml/2006/table">
            <a:tbl>
              <a:tblPr>
                <a:noFill/>
                <a:tableStyleId>{8B98DD17-D724-427B-9CB3-806394CAFCC2}</a:tableStyleId>
              </a:tblPr>
              <a:tblGrid>
                <a:gridCol w="3534850"/>
                <a:gridCol w="3750725"/>
                <a:gridCol w="3750725"/>
              </a:tblGrid>
              <a:tr h="809400">
                <a:tc>
                  <a:txBody>
                    <a:bodyPr/>
                    <a:lstStyle/>
                    <a:p>
                      <a:pPr indent="0" lvl="0" marL="0" rtl="0" algn="ctr">
                        <a:spcBef>
                          <a:spcPts val="0"/>
                        </a:spcBef>
                        <a:spcAft>
                          <a:spcPts val="0"/>
                        </a:spcAft>
                        <a:buNone/>
                      </a:pPr>
                      <a:r>
                        <a:rPr b="1" lang="es-MX" sz="2000"/>
                        <a:t>Tecnologías</a:t>
                      </a:r>
                      <a:r>
                        <a:rPr b="1" lang="es-MX" sz="2000"/>
                        <a:t> </a:t>
                      </a:r>
                      <a:endParaRPr b="1" sz="2000"/>
                    </a:p>
                  </a:txBody>
                  <a:tcPr marT="91425" marB="91425" marR="91425" marL="91425" anchor="ctr"/>
                </a:tc>
                <a:tc>
                  <a:txBody>
                    <a:bodyPr/>
                    <a:lstStyle/>
                    <a:p>
                      <a:pPr indent="0" lvl="0" marL="0" rtl="0" algn="ctr">
                        <a:spcBef>
                          <a:spcPts val="0"/>
                        </a:spcBef>
                        <a:spcAft>
                          <a:spcPts val="0"/>
                        </a:spcAft>
                        <a:buNone/>
                      </a:pPr>
                      <a:r>
                        <a:rPr lang="es-MX" sz="2000"/>
                        <a:t>	</a:t>
                      </a:r>
                      <a:r>
                        <a:rPr b="1" lang="es-MX" sz="2000"/>
                        <a:t>Herramientas</a:t>
                      </a:r>
                      <a:endParaRPr b="1" sz="2000"/>
                    </a:p>
                  </a:txBody>
                  <a:tcPr marT="91425" marB="91425" marR="91425" marL="91425"/>
                </a:tc>
                <a:tc>
                  <a:txBody>
                    <a:bodyPr/>
                    <a:lstStyle/>
                    <a:p>
                      <a:pPr indent="0" lvl="0" marL="0" rtl="0" algn="ctr">
                        <a:spcBef>
                          <a:spcPts val="0"/>
                        </a:spcBef>
                        <a:spcAft>
                          <a:spcPts val="0"/>
                        </a:spcAft>
                        <a:buNone/>
                      </a:pPr>
                      <a:r>
                        <a:rPr b="1" lang="es-MX" sz="2000"/>
                        <a:t>Logos representativos</a:t>
                      </a:r>
                      <a:endParaRPr b="1" sz="2000"/>
                    </a:p>
                  </a:txBody>
                  <a:tcPr marT="91425" marB="91425" marR="91425" marL="91425"/>
                </a:tc>
              </a:tr>
              <a:tr h="2051575">
                <a:tc>
                  <a:txBody>
                    <a:bodyPr/>
                    <a:lstStyle/>
                    <a:p>
                      <a:pPr indent="0" lvl="0" marL="0" rtl="0" algn="ctr">
                        <a:spcBef>
                          <a:spcPts val="0"/>
                        </a:spcBef>
                        <a:spcAft>
                          <a:spcPts val="0"/>
                        </a:spcAft>
                        <a:buNone/>
                      </a:pPr>
                      <a:r>
                        <a:rPr lang="es-MX" sz="2000"/>
                        <a:t>Backend</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b="1" lang="es-MX" sz="1800"/>
                        <a:t>- Lenguaje de programación: </a:t>
                      </a:r>
                      <a:r>
                        <a:rPr lang="es-MX" sz="1800"/>
                        <a:t>Python 3.12</a:t>
                      </a:r>
                      <a:br>
                        <a:rPr lang="es-MX" sz="1800"/>
                      </a:br>
                      <a:endParaRPr sz="1800"/>
                    </a:p>
                    <a:p>
                      <a:pPr indent="0" lvl="0" marL="0" rtl="0" algn="l">
                        <a:spcBef>
                          <a:spcPts val="0"/>
                        </a:spcBef>
                        <a:spcAft>
                          <a:spcPts val="0"/>
                        </a:spcAft>
                        <a:buClr>
                          <a:schemeClr val="dk1"/>
                        </a:buClr>
                        <a:buSzPts val="1100"/>
                        <a:buFont typeface="Arial"/>
                        <a:buNone/>
                      </a:pPr>
                      <a:r>
                        <a:rPr b="1" lang="es-MX" sz="1800"/>
                        <a:t>- Librerías:</a:t>
                      </a:r>
                      <a:r>
                        <a:rPr lang="es-MX" sz="1800"/>
                        <a:t> Pandas, Playwright, BeautifulSoup, FastHTML, PIP=&gt;19.3, Virtualenv</a:t>
                      </a:r>
                      <a:endParaRPr sz="1800"/>
                    </a:p>
                    <a:p>
                      <a:pPr indent="0" lvl="0" marL="0" rtl="0" algn="l">
                        <a:spcBef>
                          <a:spcPts val="0"/>
                        </a:spcBef>
                        <a:spcAft>
                          <a:spcPts val="0"/>
                        </a:spcAft>
                        <a:buNone/>
                      </a:pPr>
                      <a:r>
                        <a:rPr lang="es-MX" sz="2000"/>
                        <a:t>MongoDB</a:t>
                      </a:r>
                      <a:endParaRPr sz="20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988975">
                <a:tc>
                  <a:txBody>
                    <a:bodyPr/>
                    <a:lstStyle/>
                    <a:p>
                      <a:pPr indent="0" lvl="0" marL="0" rtl="0" algn="ctr">
                        <a:spcBef>
                          <a:spcPts val="0"/>
                        </a:spcBef>
                        <a:spcAft>
                          <a:spcPts val="0"/>
                        </a:spcAft>
                        <a:buNone/>
                      </a:pPr>
                      <a:r>
                        <a:rPr lang="es-MX" sz="2000"/>
                        <a:t>Frontend</a:t>
                      </a:r>
                      <a:endParaRPr sz="2000"/>
                    </a:p>
                  </a:txBody>
                  <a:tcPr marT="91425" marB="91425" marR="91425" marL="91425" anchor="ctr"/>
                </a:tc>
                <a:tc>
                  <a:txBody>
                    <a:bodyPr/>
                    <a:lstStyle/>
                    <a:p>
                      <a:pPr indent="0" lvl="0" marL="0" rtl="0" algn="l">
                        <a:spcBef>
                          <a:spcPts val="0"/>
                        </a:spcBef>
                        <a:spcAft>
                          <a:spcPts val="0"/>
                        </a:spcAft>
                        <a:buNone/>
                      </a:pPr>
                      <a:r>
                        <a:rPr lang="es-MX" sz="1800"/>
                        <a:t>-</a:t>
                      </a:r>
                      <a:r>
                        <a:rPr b="1" lang="es-MX" sz="1800"/>
                        <a:t> Herramienta de prototipado: </a:t>
                      </a:r>
                      <a:r>
                        <a:rPr lang="es-MX" sz="1800"/>
                        <a:t>Figma</a:t>
                      </a:r>
                      <a:endParaRPr sz="18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1521050">
                <a:tc>
                  <a:txBody>
                    <a:bodyPr/>
                    <a:lstStyle/>
                    <a:p>
                      <a:pPr indent="0" lvl="0" marL="0" rtl="0" algn="ctr">
                        <a:spcBef>
                          <a:spcPts val="0"/>
                        </a:spcBef>
                        <a:spcAft>
                          <a:spcPts val="0"/>
                        </a:spcAft>
                        <a:buNone/>
                      </a:pPr>
                      <a:r>
                        <a:rPr lang="es-MX" sz="2000"/>
                        <a:t>Recursos Secundarios</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s-MX" sz="1700"/>
                        <a:t>- Sistema operativo: Ubuntu y Linux (WSL)</a:t>
                      </a:r>
                      <a:endParaRPr sz="1700"/>
                    </a:p>
                    <a:p>
                      <a:pPr indent="0" lvl="0" marL="0" rtl="0" algn="l">
                        <a:spcBef>
                          <a:spcPts val="0"/>
                        </a:spcBef>
                        <a:spcAft>
                          <a:spcPts val="0"/>
                        </a:spcAft>
                        <a:buClr>
                          <a:schemeClr val="dk1"/>
                        </a:buClr>
                        <a:buSzPts val="1100"/>
                        <a:buFont typeface="Arial"/>
                        <a:buNone/>
                      </a:pPr>
                      <a:r>
                        <a:rPr lang="es-MX" sz="1700"/>
                        <a:t>- Control de versiones: Git y GitHub</a:t>
                      </a:r>
                      <a:endParaRPr sz="1700"/>
                    </a:p>
                    <a:p>
                      <a:pPr indent="0" lvl="0" marL="0" rtl="0" algn="l">
                        <a:spcBef>
                          <a:spcPts val="0"/>
                        </a:spcBef>
                        <a:spcAft>
                          <a:spcPts val="0"/>
                        </a:spcAft>
                        <a:buClr>
                          <a:schemeClr val="dk1"/>
                        </a:buClr>
                        <a:buSzPts val="1100"/>
                        <a:buFont typeface="Arial"/>
                        <a:buNone/>
                      </a:pPr>
                      <a:r>
                        <a:rPr lang="es-MX" sz="1700"/>
                        <a:t>- Diagramas: Bizagi, StarUML</a:t>
                      </a:r>
                      <a:endParaRPr sz="17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700"/>
                    </a:p>
                  </a:txBody>
                  <a:tcPr marT="91425" marB="91425" marR="91425" marL="91425"/>
                </a:tc>
              </a:tr>
            </a:tbl>
          </a:graphicData>
        </a:graphic>
      </p:graphicFrame>
      <p:pic>
        <p:nvPicPr>
          <p:cNvPr descr="Python language logo | Free SVG" id="275" name="Google Shape;275;g31a45031e24_0_66"/>
          <p:cNvPicPr preferRelativeResize="0"/>
          <p:nvPr/>
        </p:nvPicPr>
        <p:blipFill rotWithShape="1">
          <a:blip r:embed="rId5">
            <a:alphaModFix/>
          </a:blip>
          <a:srcRect b="33235" l="32114" r="29451" t="30209"/>
          <a:stretch/>
        </p:blipFill>
        <p:spPr>
          <a:xfrm>
            <a:off x="7863425" y="2424649"/>
            <a:ext cx="1135458" cy="1080000"/>
          </a:xfrm>
          <a:prstGeom prst="rect">
            <a:avLst/>
          </a:prstGeom>
          <a:noFill/>
          <a:ln>
            <a:noFill/>
          </a:ln>
        </p:spPr>
      </p:pic>
      <p:pic>
        <p:nvPicPr>
          <p:cNvPr descr="Archivo:Figma-logo.svg - Wikipedia, la enciclopedia libre" id="276" name="Google Shape;276;g31a45031e24_0_66"/>
          <p:cNvPicPr preferRelativeResize="0"/>
          <p:nvPr/>
        </p:nvPicPr>
        <p:blipFill>
          <a:blip r:embed="rId6">
            <a:alphaModFix/>
          </a:blip>
          <a:stretch>
            <a:fillRect/>
          </a:stretch>
        </p:blipFill>
        <p:spPr>
          <a:xfrm>
            <a:off x="7988425" y="4493125"/>
            <a:ext cx="502600" cy="753900"/>
          </a:xfrm>
          <a:prstGeom prst="rect">
            <a:avLst/>
          </a:prstGeom>
          <a:noFill/>
          <a:ln>
            <a:noFill/>
          </a:ln>
        </p:spPr>
      </p:pic>
      <p:pic>
        <p:nvPicPr>
          <p:cNvPr descr="Archivo:Alice par John Tenniel 34.png - Wikipedia, la enciclopedia ..." id="277" name="Google Shape;277;g31a45031e24_0_66"/>
          <p:cNvPicPr preferRelativeResize="0"/>
          <p:nvPr/>
        </p:nvPicPr>
        <p:blipFill>
          <a:blip r:embed="rId7">
            <a:alphaModFix/>
          </a:blip>
          <a:stretch>
            <a:fillRect/>
          </a:stretch>
        </p:blipFill>
        <p:spPr>
          <a:xfrm>
            <a:off x="8998875" y="2424645"/>
            <a:ext cx="1269625" cy="1523576"/>
          </a:xfrm>
          <a:prstGeom prst="rect">
            <a:avLst/>
          </a:prstGeom>
          <a:noFill/>
          <a:ln>
            <a:noFill/>
          </a:ln>
        </p:spPr>
      </p:pic>
      <p:pic>
        <p:nvPicPr>
          <p:cNvPr id="278" name="Google Shape;278;g31a45031e24_0_66"/>
          <p:cNvPicPr preferRelativeResize="0"/>
          <p:nvPr/>
        </p:nvPicPr>
        <p:blipFill>
          <a:blip r:embed="rId8">
            <a:alphaModFix/>
          </a:blip>
          <a:stretch>
            <a:fillRect/>
          </a:stretch>
        </p:blipFill>
        <p:spPr>
          <a:xfrm>
            <a:off x="8593343" y="4493125"/>
            <a:ext cx="2378493" cy="835575"/>
          </a:xfrm>
          <a:prstGeom prst="rect">
            <a:avLst/>
          </a:prstGeom>
          <a:noFill/>
          <a:ln>
            <a:noFill/>
          </a:ln>
        </p:spPr>
      </p:pic>
      <p:pic>
        <p:nvPicPr>
          <p:cNvPr id="279" name="Google Shape;279;g31a45031e24_0_66"/>
          <p:cNvPicPr preferRelativeResize="0"/>
          <p:nvPr/>
        </p:nvPicPr>
        <p:blipFill>
          <a:blip r:embed="rId9">
            <a:alphaModFix/>
          </a:blip>
          <a:stretch>
            <a:fillRect/>
          </a:stretch>
        </p:blipFill>
        <p:spPr>
          <a:xfrm>
            <a:off x="10344525" y="2551625"/>
            <a:ext cx="1269625" cy="1269625"/>
          </a:xfrm>
          <a:prstGeom prst="rect">
            <a:avLst/>
          </a:prstGeom>
          <a:noFill/>
          <a:ln>
            <a:noFill/>
          </a:ln>
        </p:spPr>
      </p:pic>
      <p:pic>
        <p:nvPicPr>
          <p:cNvPr descr="Archivo:Ubuntu and Ubuntu Server Icon.png - Wikipedia, la ..." id="280" name="Google Shape;280;g31a45031e24_0_66"/>
          <p:cNvPicPr preferRelativeResize="0"/>
          <p:nvPr/>
        </p:nvPicPr>
        <p:blipFill>
          <a:blip r:embed="rId10">
            <a:alphaModFix/>
          </a:blip>
          <a:stretch>
            <a:fillRect/>
          </a:stretch>
        </p:blipFill>
        <p:spPr>
          <a:xfrm>
            <a:off x="7988413" y="5543550"/>
            <a:ext cx="1304925" cy="1314450"/>
          </a:xfrm>
          <a:prstGeom prst="rect">
            <a:avLst/>
          </a:prstGeom>
          <a:noFill/>
          <a:ln>
            <a:noFill/>
          </a:ln>
        </p:spPr>
      </p:pic>
      <p:pic>
        <p:nvPicPr>
          <p:cNvPr descr="Linux Pinguino | Free SVG" id="281" name="Google Shape;281;g31a45031e24_0_66"/>
          <p:cNvPicPr preferRelativeResize="0"/>
          <p:nvPr/>
        </p:nvPicPr>
        <p:blipFill>
          <a:blip r:embed="rId11">
            <a:alphaModFix/>
          </a:blip>
          <a:stretch>
            <a:fillRect/>
          </a:stretch>
        </p:blipFill>
        <p:spPr>
          <a:xfrm>
            <a:off x="9293350" y="5548313"/>
            <a:ext cx="1304925" cy="130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87" name="Google Shape;287;g2d63f9cc10c_1_0"/>
          <p:cNvSpPr txBox="1"/>
          <p:nvPr/>
        </p:nvSpPr>
        <p:spPr>
          <a:xfrm>
            <a:off x="372303" y="1917546"/>
            <a:ext cx="11447400" cy="32631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600"/>
              <a:buFont typeface="Arial"/>
              <a:buNone/>
            </a:pPr>
            <a:r>
              <a:rPr b="1" lang="es-MX" sz="2800">
                <a:solidFill>
                  <a:schemeClr val="dk1"/>
                </a:solidFill>
                <a:latin typeface="Work Sans"/>
                <a:ea typeface="Work Sans"/>
                <a:cs typeface="Work Sans"/>
                <a:sym typeface="Work Sans"/>
              </a:rPr>
              <a:t>Tiempo de desarrollo</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1 Año y 3 meses (</a:t>
            </a:r>
            <a:r>
              <a:rPr lang="es-MX" sz="2800">
                <a:solidFill>
                  <a:schemeClr val="dk1"/>
                </a:solidFill>
                <a:latin typeface="Work Sans Light"/>
                <a:ea typeface="Work Sans Light"/>
                <a:cs typeface="Work Sans Light"/>
                <a:sym typeface="Work Sans Light"/>
              </a:rPr>
              <a:t>finales del 2024 y </a:t>
            </a:r>
            <a:r>
              <a:rPr lang="es-MX" sz="2800">
                <a:solidFill>
                  <a:schemeClr val="dk1"/>
                </a:solidFill>
                <a:latin typeface="Work Sans Light"/>
                <a:ea typeface="Work Sans Light"/>
                <a:cs typeface="Work Sans Light"/>
                <a:sym typeface="Work Sans Light"/>
              </a:rPr>
              <a:t>2025).</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rPr b="1" lang="es-MX" sz="2800">
                <a:solidFill>
                  <a:schemeClr val="dk1"/>
                </a:solidFill>
                <a:latin typeface="Work Sans"/>
                <a:ea typeface="Work Sans"/>
                <a:cs typeface="Work Sans"/>
                <a:sym typeface="Work Sans"/>
              </a:rPr>
              <a:t>Como se </a:t>
            </a:r>
            <a:r>
              <a:rPr b="1" lang="es-MX" sz="2800">
                <a:solidFill>
                  <a:schemeClr val="dk1"/>
                </a:solidFill>
                <a:latin typeface="Work Sans"/>
                <a:ea typeface="Work Sans"/>
                <a:cs typeface="Work Sans"/>
                <a:sym typeface="Work Sans"/>
              </a:rPr>
              <a:t>va ha</a:t>
            </a:r>
            <a:r>
              <a:rPr b="1" lang="es-MX" sz="2800">
                <a:solidFill>
                  <a:schemeClr val="dk1"/>
                </a:solidFill>
                <a:latin typeface="Work Sans"/>
                <a:ea typeface="Work Sans"/>
                <a:cs typeface="Work Sans"/>
                <a:sym typeface="Work Sans"/>
              </a:rPr>
              <a:t> desarrollar</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Mediante el </a:t>
            </a:r>
            <a:r>
              <a:rPr lang="es-MX" sz="2800" u="sng">
                <a:solidFill>
                  <a:schemeClr val="hlink"/>
                </a:solidFill>
                <a:latin typeface="Work Sans Light"/>
                <a:ea typeface="Work Sans Light"/>
                <a:cs typeface="Work Sans Light"/>
                <a:sym typeface="Work Sans Light"/>
                <a:hlinkClick r:id="rId3"/>
              </a:rPr>
              <a:t>diagrama de gantt</a:t>
            </a:r>
            <a:r>
              <a:rPr lang="es-MX" sz="2800">
                <a:solidFill>
                  <a:schemeClr val="dk1"/>
                </a:solidFill>
                <a:latin typeface="Work Sans Light"/>
                <a:ea typeface="Work Sans Light"/>
                <a:cs typeface="Work Sans Light"/>
                <a:sym typeface="Work Sans Light"/>
              </a:rPr>
              <a:t> se </a:t>
            </a:r>
            <a:r>
              <a:rPr lang="es-MX" sz="2800">
                <a:solidFill>
                  <a:schemeClr val="dk1"/>
                </a:solidFill>
                <a:latin typeface="Work Sans Light"/>
                <a:ea typeface="Work Sans Light"/>
                <a:cs typeface="Work Sans Light"/>
                <a:sym typeface="Work Sans Light"/>
              </a:rPr>
              <a:t>planteó(ver </a:t>
            </a:r>
            <a:r>
              <a:rPr lang="es-MX" sz="2800" u="sng">
                <a:solidFill>
                  <a:schemeClr val="hlink"/>
                </a:solidFill>
                <a:latin typeface="Work Sans Light"/>
                <a:ea typeface="Work Sans Light"/>
                <a:cs typeface="Work Sans Light"/>
                <a:sym typeface="Work Sans Light"/>
                <a:hlinkClick r:id="rId4"/>
              </a:rPr>
              <a:t>Aquí</a:t>
            </a:r>
            <a:r>
              <a:rPr lang="es-MX" sz="2800">
                <a:solidFill>
                  <a:schemeClr val="dk1"/>
                </a:solidFill>
                <a:latin typeface="Work Sans Light"/>
                <a:ea typeface="Work Sans Light"/>
                <a:cs typeface="Work Sans Light"/>
                <a:sym typeface="Work Sans Light"/>
              </a:rPr>
              <a:t>)</a:t>
            </a:r>
            <a:r>
              <a:rPr lang="es-MX" sz="2800">
                <a:solidFill>
                  <a:schemeClr val="dk1"/>
                </a:solidFill>
                <a:latin typeface="Work Sans Light"/>
                <a:ea typeface="Work Sans Light"/>
                <a:cs typeface="Work Sans Light"/>
                <a:sym typeface="Work Sans Light"/>
              </a:rPr>
              <a:t> una serie de actividades para realizar, el cual, pretende delimitar el tiempo para el desarrollo del software.</a:t>
            </a:r>
            <a:endParaRPr sz="28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88" name="Google Shape;288;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89" name="Google Shape;289;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d65ce1a54a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96" name="Google Shape;296;g2d65ce1a54a_0_43"/>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97" name="Google Shape;297;g2d65ce1a54a_0_43"/>
          <p:cNvGrpSpPr/>
          <p:nvPr/>
        </p:nvGrpSpPr>
        <p:grpSpPr>
          <a:xfrm>
            <a:off x="1111717" y="1494678"/>
            <a:ext cx="3239100" cy="347744"/>
            <a:chOff x="668953" y="1494678"/>
            <a:chExt cx="3239100" cy="347744"/>
          </a:xfrm>
        </p:grpSpPr>
        <p:sp>
          <p:nvSpPr>
            <p:cNvPr id="298" name="Google Shape;298;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300" name="Google Shape;300;g2d65ce1a54a_0_43"/>
          <p:cNvSpPr txBox="1"/>
          <p:nvPr/>
        </p:nvSpPr>
        <p:spPr>
          <a:xfrm>
            <a:off x="1366063" y="4602498"/>
            <a:ext cx="38544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301" name="Google Shape;301;g2d65ce1a54a_0_43"/>
          <p:cNvGrpSpPr/>
          <p:nvPr/>
        </p:nvGrpSpPr>
        <p:grpSpPr>
          <a:xfrm>
            <a:off x="1060822" y="4230357"/>
            <a:ext cx="3239100" cy="347744"/>
            <a:chOff x="668953" y="1494678"/>
            <a:chExt cx="3239100" cy="347744"/>
          </a:xfrm>
        </p:grpSpPr>
        <p:sp>
          <p:nvSpPr>
            <p:cNvPr id="302" name="Google Shape;302;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304" name="Google Shape;304;g2d65ce1a54a_0_43"/>
          <p:cNvGrpSpPr/>
          <p:nvPr/>
        </p:nvGrpSpPr>
        <p:grpSpPr>
          <a:xfrm>
            <a:off x="4902545" y="2675450"/>
            <a:ext cx="3239100" cy="347744"/>
            <a:chOff x="668953" y="1494678"/>
            <a:chExt cx="3239100" cy="347744"/>
          </a:xfrm>
        </p:grpSpPr>
        <p:sp>
          <p:nvSpPr>
            <p:cNvPr id="305" name="Google Shape;305;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307" name="Google Shape;307;g2d65ce1a54a_0_43"/>
          <p:cNvSpPr txBox="1"/>
          <p:nvPr/>
        </p:nvSpPr>
        <p:spPr>
          <a:xfrm>
            <a:off x="5138058" y="31163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308" name="Google Shape;308;g2d65ce1a54a_0_43"/>
          <p:cNvGrpSpPr/>
          <p:nvPr/>
        </p:nvGrpSpPr>
        <p:grpSpPr>
          <a:xfrm>
            <a:off x="4909555" y="4722219"/>
            <a:ext cx="3239100" cy="347744"/>
            <a:chOff x="668953" y="1494678"/>
            <a:chExt cx="3239100" cy="347744"/>
          </a:xfrm>
        </p:grpSpPr>
        <p:sp>
          <p:nvSpPr>
            <p:cNvPr id="309" name="Google Shape;309;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311" name="Google Shape;311;g2d65ce1a54a_0_43"/>
          <p:cNvSpPr txBox="1"/>
          <p:nvPr/>
        </p:nvSpPr>
        <p:spPr>
          <a:xfrm>
            <a:off x="5138058" y="5219739"/>
            <a:ext cx="38544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312" name="Google Shape;312;g2d65ce1a54a_0_43"/>
          <p:cNvGrpSpPr/>
          <p:nvPr/>
        </p:nvGrpSpPr>
        <p:grpSpPr>
          <a:xfrm>
            <a:off x="8350341" y="3568215"/>
            <a:ext cx="3239100" cy="347744"/>
            <a:chOff x="668953" y="1494678"/>
            <a:chExt cx="3239100" cy="347744"/>
          </a:xfrm>
        </p:grpSpPr>
        <p:sp>
          <p:nvSpPr>
            <p:cNvPr id="313" name="Google Shape;313;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315" name="Google Shape;315;g2d65ce1a54a_0_43"/>
          <p:cNvSpPr txBox="1"/>
          <p:nvPr/>
        </p:nvSpPr>
        <p:spPr>
          <a:xfrm>
            <a:off x="8578844" y="4065735"/>
            <a:ext cx="27501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316" name="Google Shape;316;g2d65ce1a54a_0_43"/>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317" name="Google Shape;317;g2d65ce1a54a_0_43"/>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Imagen que contiene Interfaz de usuario gráfica&#10;&#10;Descripción generada automáticamente" id="322" name="Google Shape;322;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g2d66b279a38_1_0"/>
          <p:cNvPicPr preferRelativeResize="0"/>
          <p:nvPr/>
        </p:nvPicPr>
        <p:blipFill rotWithShape="1">
          <a:blip r:embed="rId4">
            <a:alphaModFix/>
          </a:blip>
          <a:srcRect b="-1800" l="26427" r="0" t="1800"/>
          <a:stretch/>
        </p:blipFill>
        <p:spPr>
          <a:xfrm>
            <a:off x="7799700" y="-68150"/>
            <a:ext cx="6861025" cy="6994303"/>
          </a:xfrm>
          <a:prstGeom prst="rect">
            <a:avLst/>
          </a:prstGeom>
          <a:noFill/>
          <a:ln>
            <a:noFill/>
          </a:ln>
        </p:spPr>
      </p:pic>
      <p:sp>
        <p:nvSpPr>
          <p:cNvPr id="117" name="Google Shape;117;g2d66b279a38_1_0"/>
          <p:cNvSpPr txBox="1"/>
          <p:nvPr/>
        </p:nvSpPr>
        <p:spPr>
          <a:xfrm>
            <a:off x="881325" y="1647325"/>
            <a:ext cx="6182100" cy="48948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400">
                <a:solidFill>
                  <a:schemeClr val="dk1"/>
                </a:solidFill>
                <a:latin typeface="Work Sans"/>
                <a:ea typeface="Work Sans"/>
                <a:cs typeface="Work Sans"/>
                <a:sym typeface="Work Sans"/>
              </a:rPr>
              <a:t>El presente documento inicia con</a:t>
            </a:r>
            <a:r>
              <a:rPr lang="es-MX" sz="2400">
                <a:solidFill>
                  <a:schemeClr val="dk1"/>
                </a:solidFill>
                <a:latin typeface="Work Sans Light"/>
                <a:ea typeface="Work Sans Light"/>
                <a:cs typeface="Work Sans Light"/>
                <a:sym typeface="Work Sans Light"/>
              </a:rPr>
              <a:t> la proyección de </a:t>
            </a:r>
            <a:r>
              <a:rPr b="1" lang="es-MX" sz="2400">
                <a:solidFill>
                  <a:schemeClr val="dk1"/>
                </a:solidFill>
                <a:latin typeface="Work Sans"/>
                <a:ea typeface="Work Sans"/>
                <a:cs typeface="Work Sans"/>
                <a:sym typeface="Work Sans"/>
              </a:rPr>
              <a:t>la</a:t>
            </a:r>
            <a:r>
              <a:rPr lang="es-MX" sz="2400">
                <a:solidFill>
                  <a:schemeClr val="dk1"/>
                </a:solidFill>
                <a:latin typeface="Work Sans Light"/>
                <a:ea typeface="Work Sans Light"/>
                <a:cs typeface="Work Sans Light"/>
                <a:sym typeface="Work Sans Light"/>
              </a:rPr>
              <a:t> </a:t>
            </a:r>
            <a:r>
              <a:rPr b="1" lang="es-MX" sz="2400">
                <a:solidFill>
                  <a:schemeClr val="dk1"/>
                </a:solidFill>
                <a:latin typeface="Work Sans"/>
                <a:ea typeface="Work Sans"/>
                <a:cs typeface="Work Sans"/>
                <a:sym typeface="Work Sans"/>
              </a:rPr>
              <a:t>problemática</a:t>
            </a:r>
            <a:r>
              <a:rPr lang="es-MX" sz="2400">
                <a:solidFill>
                  <a:schemeClr val="dk1"/>
                </a:solidFill>
                <a:latin typeface="Work Sans Light"/>
                <a:ea typeface="Work Sans Light"/>
                <a:cs typeface="Work Sans Light"/>
                <a:sym typeface="Work Sans Light"/>
              </a:rPr>
              <a:t> de la </a:t>
            </a:r>
            <a:r>
              <a:rPr b="1" lang="es-MX" sz="2400">
                <a:solidFill>
                  <a:schemeClr val="dk1"/>
                </a:solidFill>
                <a:latin typeface="Work Sans"/>
                <a:ea typeface="Work Sans"/>
                <a:cs typeface="Work Sans"/>
                <a:sym typeface="Work Sans"/>
              </a:rPr>
              <a:t>dificultad </a:t>
            </a:r>
            <a:r>
              <a:rPr lang="es-MX" sz="2400">
                <a:solidFill>
                  <a:schemeClr val="dk1"/>
                </a:solidFill>
                <a:latin typeface="Work Sans Light"/>
                <a:ea typeface="Work Sans Light"/>
                <a:cs typeface="Work Sans Light"/>
                <a:sym typeface="Work Sans Light"/>
              </a:rPr>
              <a:t>que enfrentan los consumidores colombianos </a:t>
            </a:r>
            <a:r>
              <a:rPr b="1" lang="es-MX" sz="2400">
                <a:solidFill>
                  <a:schemeClr val="dk1"/>
                </a:solidFill>
                <a:latin typeface="Work Sans"/>
                <a:ea typeface="Work Sans"/>
                <a:cs typeface="Work Sans"/>
                <a:sym typeface="Work Sans"/>
              </a:rPr>
              <a:t>para comparar precios</a:t>
            </a:r>
            <a:r>
              <a:rPr lang="es-MX" sz="2400">
                <a:solidFill>
                  <a:schemeClr val="dk1"/>
                </a:solidFill>
                <a:latin typeface="Work Sans Light"/>
                <a:ea typeface="Work Sans Light"/>
                <a:cs typeface="Work Sans Light"/>
                <a:sym typeface="Work Sans Light"/>
              </a:rPr>
              <a:t> de productos de la canasta familiar </a:t>
            </a:r>
            <a:r>
              <a:rPr b="1" lang="es-MX" sz="2400">
                <a:solidFill>
                  <a:schemeClr val="dk1"/>
                </a:solidFill>
                <a:latin typeface="Work Sans"/>
                <a:ea typeface="Work Sans"/>
                <a:cs typeface="Work Sans"/>
                <a:sym typeface="Work Sans"/>
              </a:rPr>
              <a:t>de manera eficiente</a:t>
            </a:r>
            <a:r>
              <a:rPr lang="es-MX" sz="2400">
                <a:solidFill>
                  <a:schemeClr val="dk1"/>
                </a:solidFill>
                <a:latin typeface="Work Sans Light"/>
                <a:ea typeface="Work Sans Light"/>
                <a:cs typeface="Work Sans Light"/>
                <a:sym typeface="Work Sans Light"/>
              </a:rPr>
              <a:t> en el entorno digital actual. </a:t>
            </a:r>
            <a:endParaRPr sz="2000">
              <a:solidFill>
                <a:schemeClr val="dk1"/>
              </a:solidFill>
              <a:latin typeface="Work Sans Light"/>
              <a:ea typeface="Work Sans Light"/>
              <a:cs typeface="Work Sans Light"/>
              <a:sym typeface="Work Sans Light"/>
            </a:endParaRPr>
          </a:p>
        </p:txBody>
      </p:sp>
      <p:sp>
        <p:nvSpPr>
          <p:cNvPr id="118" name="Google Shape;118;g2d66b279a38_1_0"/>
          <p:cNvSpPr/>
          <p:nvPr/>
        </p:nvSpPr>
        <p:spPr>
          <a:xfrm>
            <a:off x="1216768" y="928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9" name="Google Shape;119;g2d66b279a38_1_0"/>
          <p:cNvSpPr txBox="1"/>
          <p:nvPr/>
        </p:nvSpPr>
        <p:spPr>
          <a:xfrm>
            <a:off x="1216770" y="47309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24" name="Google Shape;124;g2d66b279a38_1_8"/>
          <p:cNvSpPr txBox="1"/>
          <p:nvPr/>
        </p:nvSpPr>
        <p:spPr>
          <a:xfrm>
            <a:off x="7927520" y="2522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1"/>
                  </a:ext>
                </a:extLst>
              </a:rPr>
              <a:t>Introducción</a:t>
            </a:r>
            <a:endParaRPr b="0" i="0" sz="1400" u="none" cap="none" strike="noStrike">
              <a:solidFill>
                <a:srgbClr val="000000"/>
              </a:solidFill>
              <a:latin typeface="Arial"/>
              <a:ea typeface="Arial"/>
              <a:cs typeface="Arial"/>
              <a:sym typeface="Arial"/>
            </a:endParaRPr>
          </a:p>
        </p:txBody>
      </p:sp>
      <p:sp>
        <p:nvSpPr>
          <p:cNvPr id="125" name="Google Shape;125;g2d66b279a38_1_8"/>
          <p:cNvSpPr txBox="1"/>
          <p:nvPr/>
        </p:nvSpPr>
        <p:spPr>
          <a:xfrm>
            <a:off x="659225" y="697325"/>
            <a:ext cx="6547800" cy="58491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200">
                <a:solidFill>
                  <a:schemeClr val="dk1"/>
                </a:solidFill>
                <a:latin typeface="Work Sans Light"/>
                <a:ea typeface="Work Sans Light"/>
                <a:cs typeface="Work Sans Light"/>
                <a:sym typeface="Work Sans Light"/>
              </a:rPr>
              <a:t>Con </a:t>
            </a:r>
            <a:r>
              <a:rPr b="1" lang="es-MX" sz="2200">
                <a:solidFill>
                  <a:schemeClr val="dk1"/>
                </a:solidFill>
                <a:latin typeface="Work Sans"/>
                <a:ea typeface="Work Sans"/>
                <a:cs typeface="Work Sans"/>
                <a:sym typeface="Work Sans"/>
              </a:rPr>
              <a:t>el</a:t>
            </a:r>
            <a:r>
              <a:rPr lang="es-MX" sz="2200">
                <a:solidFill>
                  <a:schemeClr val="dk1"/>
                </a:solidFill>
                <a:latin typeface="Work Sans Light"/>
                <a:ea typeface="Work Sans Light"/>
                <a:cs typeface="Work Sans Light"/>
                <a:sym typeface="Work Sans Light"/>
              </a:rPr>
              <a:t> </a:t>
            </a:r>
            <a:r>
              <a:rPr b="1" lang="es-MX" sz="2200">
                <a:solidFill>
                  <a:schemeClr val="dk1"/>
                </a:solidFill>
                <a:latin typeface="Work Sans"/>
                <a:ea typeface="Work Sans"/>
                <a:cs typeface="Work Sans"/>
                <a:sym typeface="Work Sans"/>
              </a:rPr>
              <a:t>objetivo</a:t>
            </a:r>
            <a:r>
              <a:rPr lang="es-MX" sz="2200">
                <a:solidFill>
                  <a:schemeClr val="dk1"/>
                </a:solidFill>
                <a:latin typeface="Work Sans Light"/>
                <a:ea typeface="Work Sans Light"/>
                <a:cs typeface="Work Sans Light"/>
                <a:sym typeface="Work Sans Light"/>
              </a:rPr>
              <a:t> de </a:t>
            </a:r>
            <a:r>
              <a:rPr b="1" lang="es-MX" sz="2200">
                <a:solidFill>
                  <a:schemeClr val="dk1"/>
                </a:solidFill>
                <a:latin typeface="Work Sans"/>
                <a:ea typeface="Work Sans"/>
                <a:cs typeface="Work Sans"/>
                <a:sym typeface="Work Sans"/>
              </a:rPr>
              <a:t>desarrollar un sistema de información web</a:t>
            </a:r>
            <a:r>
              <a:rPr lang="es-MX" sz="2200">
                <a:solidFill>
                  <a:schemeClr val="dk1"/>
                </a:solidFill>
                <a:latin typeface="Work Sans Light"/>
                <a:ea typeface="Work Sans Light"/>
                <a:cs typeface="Work Sans Light"/>
                <a:sym typeface="Work Sans Light"/>
              </a:rPr>
              <a:t>, denominado </a:t>
            </a:r>
            <a:r>
              <a:rPr lang="es-MX" sz="2200" u="sng">
                <a:solidFill>
                  <a:schemeClr val="dk1"/>
                </a:solidFill>
                <a:latin typeface="Work Sans Light"/>
                <a:ea typeface="Work Sans Light"/>
                <a:cs typeface="Work Sans Light"/>
                <a:sym typeface="Work Sans Light"/>
              </a:rPr>
              <a:t>LuckasEnt</a:t>
            </a:r>
            <a:r>
              <a:rPr lang="es-MX" sz="2200">
                <a:solidFill>
                  <a:schemeClr val="dk1"/>
                </a:solidFill>
                <a:latin typeface="Work Sans Light"/>
                <a:ea typeface="Work Sans Light"/>
                <a:cs typeface="Work Sans Light"/>
                <a:sym typeface="Work Sans Light"/>
              </a:rPr>
              <a:t>, que permita a los </a:t>
            </a:r>
            <a:r>
              <a:rPr i="1" lang="es-MX" sz="2200">
                <a:solidFill>
                  <a:schemeClr val="dk1"/>
                </a:solidFill>
                <a:latin typeface="Work Sans Light"/>
                <a:ea typeface="Work Sans Light"/>
                <a:cs typeface="Work Sans Light"/>
                <a:sym typeface="Work Sans Light"/>
              </a:rPr>
              <a:t>usuarios</a:t>
            </a:r>
            <a:r>
              <a:rPr lang="es-MX" sz="2200">
                <a:solidFill>
                  <a:schemeClr val="dk1"/>
                </a:solidFill>
                <a:latin typeface="Work Sans Light"/>
                <a:ea typeface="Work Sans Light"/>
                <a:cs typeface="Work Sans Light"/>
                <a:sym typeface="Work Sans Light"/>
              </a:rPr>
              <a:t> comparar precios en tiempo real, encontrar las mejores ofertas y tomar decisiones de compra informadas, </a:t>
            </a:r>
            <a:r>
              <a:rPr b="1" lang="es-MX" sz="2200">
                <a:solidFill>
                  <a:schemeClr val="dk1"/>
                </a:solidFill>
                <a:latin typeface="Work Sans"/>
                <a:ea typeface="Work Sans"/>
                <a:cs typeface="Work Sans"/>
                <a:sym typeface="Work Sans"/>
              </a:rPr>
              <a:t>se</a:t>
            </a:r>
            <a:r>
              <a:rPr lang="es-MX" sz="2200">
                <a:solidFill>
                  <a:schemeClr val="dk1"/>
                </a:solidFill>
                <a:latin typeface="Work Sans Light"/>
                <a:ea typeface="Work Sans Light"/>
                <a:cs typeface="Work Sans Light"/>
                <a:sym typeface="Work Sans Light"/>
              </a:rPr>
              <a:t> </a:t>
            </a:r>
            <a:r>
              <a:rPr b="1" lang="es-MX" sz="2200">
                <a:solidFill>
                  <a:schemeClr val="dk1"/>
                </a:solidFill>
                <a:latin typeface="Work Sans"/>
                <a:ea typeface="Work Sans"/>
                <a:cs typeface="Work Sans"/>
                <a:sym typeface="Work Sans"/>
              </a:rPr>
              <a:t>justifica</a:t>
            </a:r>
            <a:r>
              <a:rPr lang="es-MX" sz="2200">
                <a:solidFill>
                  <a:schemeClr val="dk1"/>
                </a:solidFill>
                <a:latin typeface="Work Sans Light"/>
                <a:ea typeface="Work Sans Light"/>
                <a:cs typeface="Work Sans Light"/>
                <a:sym typeface="Work Sans Light"/>
              </a:rPr>
              <a:t> esta investigación por la </a:t>
            </a:r>
            <a:r>
              <a:rPr lang="es-MX" sz="2200" u="sng">
                <a:solidFill>
                  <a:schemeClr val="dk1"/>
                </a:solidFill>
                <a:latin typeface="Work Sans Light"/>
                <a:ea typeface="Work Sans Light"/>
                <a:cs typeface="Work Sans Light"/>
                <a:sym typeface="Work Sans Light"/>
              </a:rPr>
              <a:t>necesidad de brindar herramientas que faciliten el acceso a la información y promuevan un consumo inteligente</a:t>
            </a:r>
            <a:r>
              <a:rPr lang="es-MX" sz="2200">
                <a:solidFill>
                  <a:schemeClr val="dk1"/>
                </a:solidFill>
                <a:latin typeface="Work Sans Light"/>
                <a:ea typeface="Work Sans Light"/>
                <a:cs typeface="Work Sans Light"/>
                <a:sym typeface="Work Sans Light"/>
              </a:rPr>
              <a:t>. </a:t>
            </a:r>
            <a:endParaRPr sz="2200">
              <a:solidFill>
                <a:schemeClr val="dk1"/>
              </a:solidFill>
              <a:latin typeface="Work Sans Light"/>
              <a:ea typeface="Work Sans Light"/>
              <a:cs typeface="Work Sans Light"/>
              <a:sym typeface="Work Sans Light"/>
            </a:endParaRPr>
          </a:p>
        </p:txBody>
      </p:sp>
      <p:pic>
        <p:nvPicPr>
          <p:cNvPr id="126" name="Google Shape;126;g2d66b279a38_1_8"/>
          <p:cNvPicPr preferRelativeResize="0"/>
          <p:nvPr/>
        </p:nvPicPr>
        <p:blipFill rotWithShape="1">
          <a:blip r:embed="rId4">
            <a:alphaModFix/>
          </a:blip>
          <a:srcRect b="1512" l="0" r="35224" t="1512"/>
          <a:stretch/>
        </p:blipFill>
        <p:spPr>
          <a:xfrm>
            <a:off x="7766024" y="0"/>
            <a:ext cx="4425975" cy="692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g2d66b279a38_1_15"/>
          <p:cNvSpPr txBox="1"/>
          <p:nvPr/>
        </p:nvSpPr>
        <p:spPr>
          <a:xfrm>
            <a:off x="894500" y="522950"/>
            <a:ext cx="6184800" cy="67188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El alcance</a:t>
            </a:r>
            <a:r>
              <a:rPr lang="es-MX" sz="2100">
                <a:solidFill>
                  <a:schemeClr val="dk1"/>
                </a:solidFill>
                <a:latin typeface="Work Sans Light"/>
                <a:ea typeface="Work Sans Light"/>
                <a:cs typeface="Work Sans Light"/>
                <a:sym typeface="Work Sans Light"/>
              </a:rPr>
              <a:t> del estudio se </a:t>
            </a:r>
            <a:r>
              <a:rPr b="1" lang="es-MX" sz="2100">
                <a:solidFill>
                  <a:schemeClr val="dk1"/>
                </a:solidFill>
                <a:latin typeface="Work Sans"/>
                <a:ea typeface="Work Sans"/>
                <a:cs typeface="Work Sans"/>
                <a:sym typeface="Work Sans"/>
              </a:rPr>
              <a:t>centrará</a:t>
            </a:r>
            <a:r>
              <a:rPr lang="es-MX" sz="2100">
                <a:solidFill>
                  <a:schemeClr val="dk1"/>
                </a:solidFill>
                <a:latin typeface="Work Sans Light"/>
                <a:ea typeface="Work Sans Light"/>
                <a:cs typeface="Work Sans Light"/>
                <a:sym typeface="Work Sans Light"/>
              </a:rPr>
              <a:t> en el desarrollo de un </a:t>
            </a:r>
            <a:r>
              <a:rPr b="1" lang="es-MX" sz="2100">
                <a:solidFill>
                  <a:schemeClr val="dk1"/>
                </a:solidFill>
                <a:latin typeface="Work Sans"/>
                <a:ea typeface="Work Sans"/>
                <a:cs typeface="Work Sans"/>
                <a:sym typeface="Work Sans"/>
              </a:rPr>
              <a:t>prototipo funcional</a:t>
            </a:r>
            <a:r>
              <a:rPr lang="es-MX" sz="2100">
                <a:solidFill>
                  <a:schemeClr val="dk1"/>
                </a:solidFill>
                <a:latin typeface="Work Sans Light"/>
                <a:ea typeface="Work Sans Light"/>
                <a:cs typeface="Work Sans Light"/>
                <a:sym typeface="Work Sans Light"/>
              </a:rPr>
              <a:t> de LuckasEnt, que incluirá la </a:t>
            </a:r>
            <a:r>
              <a:rPr b="1" lang="es-MX" sz="2100">
                <a:solidFill>
                  <a:schemeClr val="dk1"/>
                </a:solidFill>
                <a:latin typeface="Work Sans"/>
                <a:ea typeface="Work Sans"/>
                <a:cs typeface="Work Sans"/>
                <a:sym typeface="Work Sans"/>
              </a:rPr>
              <a:t>extracción de datos de precios</a:t>
            </a:r>
            <a:r>
              <a:rPr lang="es-MX" sz="2100">
                <a:solidFill>
                  <a:schemeClr val="dk1"/>
                </a:solidFill>
                <a:latin typeface="Work Sans Light"/>
                <a:ea typeface="Work Sans Light"/>
                <a:cs typeface="Work Sans Light"/>
                <a:sym typeface="Work Sans Light"/>
              </a:rPr>
              <a:t> de al menos 10 tiendas en línea colombianas, la </a:t>
            </a:r>
            <a:r>
              <a:rPr b="1" lang="es-MX" sz="2100">
                <a:solidFill>
                  <a:schemeClr val="dk1"/>
                </a:solidFill>
                <a:latin typeface="Work Sans"/>
                <a:ea typeface="Work Sans"/>
                <a:cs typeface="Work Sans"/>
                <a:sym typeface="Work Sans"/>
              </a:rPr>
              <a:t>construcción de una base de datos robusta</a:t>
            </a:r>
            <a:r>
              <a:rPr lang="es-MX" sz="2100">
                <a:solidFill>
                  <a:schemeClr val="dk1"/>
                </a:solidFill>
                <a:latin typeface="Work Sans Light"/>
                <a:ea typeface="Work Sans Light"/>
                <a:cs typeface="Work Sans Light"/>
                <a:sym typeface="Work Sans Light"/>
              </a:rPr>
              <a:t> y la creación de una interfaz de usuario intuitiva. No obstante, se </a:t>
            </a:r>
            <a:r>
              <a:rPr b="1" lang="es-MX" sz="2100">
                <a:solidFill>
                  <a:schemeClr val="dk1"/>
                </a:solidFill>
                <a:latin typeface="Work Sans"/>
                <a:ea typeface="Work Sans"/>
                <a:cs typeface="Work Sans"/>
                <a:sym typeface="Work Sans"/>
              </a:rPr>
              <a:t>delimitará</a:t>
            </a:r>
            <a:r>
              <a:rPr lang="es-MX" sz="2100">
                <a:solidFill>
                  <a:schemeClr val="dk1"/>
                </a:solidFill>
                <a:latin typeface="Work Sans Light"/>
                <a:ea typeface="Work Sans Light"/>
                <a:cs typeface="Work Sans Light"/>
                <a:sym typeface="Work Sans Light"/>
              </a:rPr>
              <a:t> el estudio a los productos de la canasta familiar, excluyendo otro tipo de productos y servicios.</a:t>
            </a:r>
            <a:endParaRPr sz="21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Light"/>
              <a:ea typeface="Work Sans Light"/>
              <a:cs typeface="Work Sans Light"/>
              <a:sym typeface="Work Sans Light"/>
            </a:endParaRPr>
          </a:p>
        </p:txBody>
      </p:sp>
      <p:pic>
        <p:nvPicPr>
          <p:cNvPr id="132" name="Google Shape;132;g2d66b279a38_1_15"/>
          <p:cNvPicPr preferRelativeResize="0"/>
          <p:nvPr/>
        </p:nvPicPr>
        <p:blipFill rotWithShape="1">
          <a:blip r:embed="rId4">
            <a:alphaModFix/>
          </a:blip>
          <a:srcRect b="0" l="17325" r="39457" t="0"/>
          <a:stretch/>
        </p:blipFill>
        <p:spPr>
          <a:xfrm>
            <a:off x="7750200" y="-68150"/>
            <a:ext cx="4537275" cy="699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38" name="Google Shape;138;p4"/>
          <p:cNvSpPr txBox="1"/>
          <p:nvPr/>
        </p:nvSpPr>
        <p:spPr>
          <a:xfrm>
            <a:off x="6585925" y="1187201"/>
            <a:ext cx="4547400" cy="42789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Problema</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Objetivos</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Justificación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Alcance</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Delimitación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Trimestre</a:t>
            </a:r>
            <a:endParaRPr b="0" sz="1400" u="none" cap="none" strike="noStrike">
              <a:solidFill>
                <a:schemeClr val="lt2"/>
              </a:solidFill>
              <a:latin typeface="Arial"/>
              <a:ea typeface="Arial"/>
              <a:cs typeface="Arial"/>
              <a:sym typeface="Arial"/>
            </a:endParaRPr>
          </a:p>
        </p:txBody>
      </p:sp>
      <p:pic>
        <p:nvPicPr>
          <p:cNvPr id="139" name="Google Shape;139;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40" name="Google Shape;140;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46" name="Google Shape;146;g31a45031e24_0_26"/>
          <p:cNvSpPr txBox="1"/>
          <p:nvPr/>
        </p:nvSpPr>
        <p:spPr>
          <a:xfrm>
            <a:off x="349125" y="1896575"/>
            <a:ext cx="11241600" cy="48795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Las plataformas como Isimo, Alkosto, Makro, y Mercado Libre tienen como función principal permitir a los consumidores comprar productos en línea. Además, sus procesos internos, como el registro de proveedores, clientes y productos, funcionan de manera similar, lo que facilita su uso y gestión para distintos tipos de usuarios.</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6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47" name="Google Shape;147;g31a45031e24_0_26"/>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48" name="Google Shape;148;g31a45031e24_0_26"/>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31c2a3d69bc_0_0"/>
          <p:cNvSpPr txBox="1"/>
          <p:nvPr/>
        </p:nvSpPr>
        <p:spPr>
          <a:xfrm>
            <a:off x="313400" y="1646550"/>
            <a:ext cx="11241600" cy="50103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Conforme a la </a:t>
            </a:r>
            <a:r>
              <a:rPr b="1" lang="es-MX" sz="2800">
                <a:solidFill>
                  <a:schemeClr val="dk1"/>
                </a:solidFill>
                <a:latin typeface="Work Sans"/>
                <a:ea typeface="Work Sans"/>
                <a:cs typeface="Work Sans"/>
                <a:sym typeface="Work Sans"/>
              </a:rPr>
              <a:t>técnica de análisis de datos secundarios </a:t>
            </a:r>
            <a:r>
              <a:rPr lang="es-MX" sz="2800">
                <a:solidFill>
                  <a:schemeClr val="dk1"/>
                </a:solidFill>
                <a:latin typeface="Work Sans"/>
                <a:ea typeface="Work Sans"/>
                <a:cs typeface="Work Sans"/>
                <a:sym typeface="Work Sans"/>
              </a:rPr>
              <a:t>(</a:t>
            </a:r>
            <a:r>
              <a:rPr i="1" lang="es-MX" sz="2800">
                <a:solidFill>
                  <a:schemeClr val="dk1"/>
                </a:solidFill>
                <a:latin typeface="Work Sans"/>
                <a:ea typeface="Work Sans"/>
                <a:cs typeface="Work Sans"/>
                <a:sym typeface="Work Sans"/>
              </a:rPr>
              <a:t>consultas y análisis sobre las plataformas de consumo</a:t>
            </a:r>
            <a:r>
              <a:rPr lang="es-MX" sz="2800">
                <a:solidFill>
                  <a:schemeClr val="dk1"/>
                </a:solidFill>
                <a:latin typeface="Work Sans"/>
                <a:ea typeface="Work Sans"/>
                <a:cs typeface="Work Sans"/>
                <a:sym typeface="Work Sans"/>
              </a:rPr>
              <a:t>) y </a:t>
            </a:r>
            <a:r>
              <a:rPr b="1" lang="es-MX" sz="2800">
                <a:solidFill>
                  <a:schemeClr val="dk1"/>
                </a:solidFill>
                <a:latin typeface="Work Sans"/>
                <a:ea typeface="Work Sans"/>
                <a:cs typeface="Work Sans"/>
                <a:sym typeface="Work Sans"/>
              </a:rPr>
              <a:t>la encuesta</a:t>
            </a:r>
            <a:r>
              <a:rPr lang="es-MX" sz="2800">
                <a:solidFill>
                  <a:schemeClr val="dk1"/>
                </a:solidFill>
                <a:latin typeface="Work Sans"/>
                <a:ea typeface="Work Sans"/>
                <a:cs typeface="Work Sans"/>
                <a:sym typeface="Work Sans"/>
              </a:rPr>
              <a:t> aplicada a los consumidores, se entiende cómo operan sus procesos internos (</a:t>
            </a:r>
            <a:r>
              <a:rPr lang="es-MX" sz="2800" u="sng">
                <a:solidFill>
                  <a:schemeClr val="hlink"/>
                </a:solidFill>
                <a:latin typeface="Work Sans"/>
                <a:ea typeface="Work Sans"/>
                <a:cs typeface="Work Sans"/>
                <a:sym typeface="Work Sans"/>
                <a:hlinkClick r:id="rId4"/>
              </a:rPr>
              <a:t>ver Anexo 01. PI. 07. LI Recolección de información</a:t>
            </a:r>
            <a:r>
              <a:rPr lang="es-MX" sz="2800">
                <a:solidFill>
                  <a:schemeClr val="dk1"/>
                </a:solidFill>
                <a:latin typeface="Work Sans"/>
                <a:ea typeface="Work Sans"/>
                <a:cs typeface="Work Sans"/>
                <a:sym typeface="Work Sans"/>
              </a:rPr>
              <a:t>).</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lang="es-MX" sz="2700">
                <a:solidFill>
                  <a:schemeClr val="dk1"/>
                </a:solidFill>
                <a:latin typeface="Work Sans"/>
                <a:ea typeface="Work Sans"/>
                <a:cs typeface="Work Sans"/>
                <a:sym typeface="Work Sans"/>
              </a:rPr>
              <a:t>Por ejemplo, en el </a:t>
            </a:r>
            <a:r>
              <a:rPr b="1" lang="es-MX" sz="2700">
                <a:solidFill>
                  <a:schemeClr val="dk1"/>
                </a:solidFill>
                <a:latin typeface="Work Sans"/>
                <a:ea typeface="Work Sans"/>
                <a:cs typeface="Work Sans"/>
                <a:sym typeface="Work Sans"/>
              </a:rPr>
              <a:t>caso de Mercado Libre</a:t>
            </a:r>
            <a:r>
              <a:rPr lang="es-MX" sz="2700">
                <a:solidFill>
                  <a:schemeClr val="dk1"/>
                </a:solidFill>
                <a:latin typeface="Work Sans"/>
                <a:ea typeface="Work Sans"/>
                <a:cs typeface="Work Sans"/>
                <a:sym typeface="Work Sans"/>
              </a:rPr>
              <a:t>, para realizar una comparación de productos, </a:t>
            </a:r>
            <a:endParaRPr sz="3000">
              <a:solidFill>
                <a:schemeClr val="dk1"/>
              </a:solidFill>
              <a:latin typeface="Work Sans"/>
              <a:ea typeface="Work Sans"/>
              <a:cs typeface="Work Sans"/>
              <a:sym typeface="Work Sans"/>
            </a:endParaRPr>
          </a:p>
        </p:txBody>
      </p:sp>
      <p:pic>
        <p:nvPicPr>
          <p:cNvPr id="154" name="Google Shape;154;g31c2a3d69bc_0_0"/>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5" name="Google Shape;155;g31c2a3d69bc_0_0"/>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31a45031e24_0_12"/>
          <p:cNvSpPr txBox="1"/>
          <p:nvPr/>
        </p:nvSpPr>
        <p:spPr>
          <a:xfrm>
            <a:off x="381000" y="642650"/>
            <a:ext cx="11430000" cy="792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500">
                <a:solidFill>
                  <a:schemeClr val="dk1"/>
                </a:solidFill>
                <a:latin typeface="Work Sans"/>
                <a:ea typeface="Work Sans"/>
                <a:cs typeface="Work Sans"/>
                <a:sym typeface="Work Sans"/>
              </a:rPr>
              <a:t>el usuario realiza lo siguiente:</a:t>
            </a:r>
            <a:endParaRPr sz="2500">
              <a:solidFill>
                <a:schemeClr val="dk1"/>
              </a:solidFill>
              <a:latin typeface="Work Sans"/>
              <a:ea typeface="Work Sans"/>
              <a:cs typeface="Work Sans"/>
              <a:sym typeface="Work Sans"/>
            </a:endParaRPr>
          </a:p>
          <a:p>
            <a:pPr indent="0" lvl="0" marL="0" rtl="0" algn="just">
              <a:lnSpc>
                <a:spcPct val="10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Ingresa</a:t>
            </a:r>
            <a:r>
              <a:rPr lang="es-MX" sz="2300">
                <a:solidFill>
                  <a:schemeClr val="dk1"/>
                </a:solidFill>
                <a:latin typeface="Work Sans"/>
                <a:ea typeface="Work Sans"/>
                <a:cs typeface="Work Sans"/>
                <a:sym typeface="Work Sans"/>
              </a:rPr>
              <a:t> al sitio web o aplicación.</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Utiliza el buscador</a:t>
            </a:r>
            <a:r>
              <a:rPr lang="es-MX" sz="2300">
                <a:solidFill>
                  <a:schemeClr val="dk1"/>
                </a:solidFill>
                <a:latin typeface="Work Sans"/>
                <a:ea typeface="Work Sans"/>
                <a:cs typeface="Work Sans"/>
                <a:sym typeface="Work Sans"/>
              </a:rPr>
              <a:t> para encontrar un producto específico.</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Filtra los resultados</a:t>
            </a:r>
            <a:r>
              <a:rPr lang="es-MX" sz="2300">
                <a:solidFill>
                  <a:schemeClr val="dk1"/>
                </a:solidFill>
                <a:latin typeface="Work Sans"/>
                <a:ea typeface="Work Sans"/>
                <a:cs typeface="Work Sans"/>
                <a:sym typeface="Work Sans"/>
              </a:rPr>
              <a:t> según precio, marca, ubicación del vendedor, entre otros.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Visualiza las opciones disponibles(PLP)</a:t>
            </a:r>
            <a:r>
              <a:rPr lang="es-MX" sz="2300">
                <a:solidFill>
                  <a:schemeClr val="dk1"/>
                </a:solidFill>
                <a:latin typeface="Work Sans"/>
                <a:ea typeface="Work Sans"/>
                <a:cs typeface="Work Sans"/>
                <a:sym typeface="Work Sans"/>
              </a:rPr>
              <a:t>, compara características, precios y valoraciones.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Toma una decisión basada en la información proporcionada.</a:t>
            </a:r>
            <a:endParaRPr b="1"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p:txBody>
      </p:sp>
      <p:pic>
        <p:nvPicPr>
          <p:cNvPr id="161" name="Google Shape;161;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2" name="Google Shape;162;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